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autoCompressPictures="0">
  <p:sldMasterIdLst>
    <p:sldMasterId id="2147483660" r:id="rId1"/>
  </p:sldMasterIdLst>
  <p:notesMasterIdLst>
    <p:notesMasterId r:id="rId14"/>
  </p:notesMasterIdLst>
  <p:sldIdLst>
    <p:sldId id="256" r:id="rId2"/>
    <p:sldId id="257" r:id="rId3"/>
    <p:sldId id="264" r:id="rId4"/>
    <p:sldId id="263" r:id="rId5"/>
    <p:sldId id="259" r:id="rId6"/>
    <p:sldId id="258" r:id="rId7"/>
    <p:sldId id="260" r:id="rId8"/>
    <p:sldId id="261" r:id="rId9"/>
    <p:sldId id="265" r:id="rId10"/>
    <p:sldId id="266" r:id="rId11"/>
    <p:sldId id="262"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6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26"/>
    <p:restoredTop sz="94674"/>
  </p:normalViewPr>
  <p:slideViewPr>
    <p:cSldViewPr snapToGrid="0" snapToObjects="1">
      <p:cViewPr varScale="1">
        <p:scale>
          <a:sx n="66" d="100"/>
          <a:sy n="66" d="100"/>
        </p:scale>
        <p:origin x="208" y="5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019C5-42E3-6844-9E71-3402D382EAB4}" type="datetimeFigureOut">
              <a:rPr lang="en-US" smtClean="0"/>
              <a:t>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FCC3F-9D60-B24A-88E5-7FF6D7E1CE72}" type="slidenum">
              <a:rPr lang="en-US" smtClean="0"/>
              <a:t>‹#›</a:t>
            </a:fld>
            <a:endParaRPr lang="en-US" dirty="0"/>
          </a:p>
        </p:txBody>
      </p:sp>
    </p:spTree>
    <p:extLst>
      <p:ext uri="{BB962C8B-B14F-4D97-AF65-F5344CB8AC3E}">
        <p14:creationId xmlns:p14="http://schemas.microsoft.com/office/powerpoint/2010/main" val="2597278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68D8D8-00AC-4244-B159-E29D5BEFC6BE}" type="datetime1">
              <a:rPr lang="en-US" smtClean="0"/>
              <a:t>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51528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5C4B8-76BB-EC49-856C-07434125383A}" type="datetime1">
              <a:rPr lang="en-US" smtClean="0"/>
              <a:t>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305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E3FD5A-C735-4C4B-8375-72B8526FBE57}" type="datetime1">
              <a:rPr lang="en-US" smtClean="0"/>
              <a:t>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976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93DC5-2313-B443-B3AD-EAE5C09B5386}" type="datetime1">
              <a:rPr lang="en-US" smtClean="0"/>
              <a:t>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925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A7984744-A5B0-ED4E-81E5-060A26C868F1}" type="datetime1">
              <a:rPr lang="en-US" smtClean="0"/>
              <a:t>1/4/2024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822701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7BEE40-73C8-AB4E-8161-A48E49C46704}" type="datetime1">
              <a:rPr lang="en-US" smtClean="0"/>
              <a:t>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328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F5625F-5AD0-AB4F-9A6F-00986DF37EE6}" type="datetime1">
              <a:rPr lang="en-US" smtClean="0"/>
              <a:t>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4769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7499EB-0E56-8947-AEC1-51F2240E0CC1}" type="datetime1">
              <a:rPr lang="en-US" smtClean="0"/>
              <a:t>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0946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56077-7026-5741-BEEB-B70E1ECB0FA3}" type="datetime1">
              <a:rPr lang="en-US" smtClean="0"/>
              <a:t>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327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D5F43-EBBC-9A41-ACAA-843C24550BA9}" type="datetime1">
              <a:rPr lang="en-US" smtClean="0"/>
              <a:t>1/4/2024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08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BE3422-D9F1-474F-8B0E-53047E994504}" type="datetime1">
              <a:rPr lang="en-US" smtClean="0"/>
              <a:t>1/4/2024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460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b="0" i="0">
                <a:solidFill>
                  <a:schemeClr val="tx2"/>
                </a:solidFill>
                <a:latin typeface="Gill Sans MT" panose="020B0502020104020203" pitchFamily="34" charset="77"/>
              </a:defRPr>
            </a:lvl1pPr>
          </a:lstStyle>
          <a:p>
            <a:fld id="{2E6ACBDB-A3E7-9A43-9336-388AAD637411}" type="datetime1">
              <a:rPr lang="en-US" smtClean="0"/>
              <a:pPr/>
              <a:t>1/4/2024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b="0" i="0">
                <a:solidFill>
                  <a:schemeClr val="tx2"/>
                </a:solidFill>
                <a:latin typeface="Gill Sans MT" panose="020B0502020104020203" pitchFamily="34" charset="77"/>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1312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b="0" i="0" kern="1200">
          <a:solidFill>
            <a:schemeClr val="tx1"/>
          </a:solidFill>
          <a:latin typeface="Gill Sans MT" panose="020B0502020104020203" pitchFamily="34" charset="77"/>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b="0" i="0" kern="1200">
          <a:solidFill>
            <a:schemeClr val="tx1"/>
          </a:solidFill>
          <a:latin typeface="Gill Sans MT" panose="020B0502020104020203" pitchFamily="34" charset="77"/>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b="0" i="0" kern="1200">
          <a:solidFill>
            <a:schemeClr val="tx1"/>
          </a:solidFill>
          <a:latin typeface="Gill Sans MT" panose="020B0502020104020203" pitchFamily="34" charset="77"/>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b="0" i="0" kern="1200">
          <a:solidFill>
            <a:schemeClr val="tx1"/>
          </a:solidFill>
          <a:latin typeface="Gill Sans MT" panose="020B0502020104020203" pitchFamily="34" charset="77"/>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b="0" i="0" kern="1200">
          <a:solidFill>
            <a:schemeClr val="tx1"/>
          </a:solidFill>
          <a:latin typeface="Gill Sans MT" panose="020B0502020104020203" pitchFamily="34" charset="77"/>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F5D1-0AF7-664C-A4B8-343AF9B29B8D}"/>
              </a:ext>
            </a:extLst>
          </p:cNvPr>
          <p:cNvSpPr>
            <a:spLocks noGrp="1"/>
          </p:cNvSpPr>
          <p:nvPr>
            <p:ph type="ctrTitle"/>
          </p:nvPr>
        </p:nvSpPr>
        <p:spPr>
          <a:xfrm>
            <a:off x="885217" y="2119256"/>
            <a:ext cx="10169635" cy="536395"/>
          </a:xfrm>
        </p:spPr>
        <p:txBody>
          <a:bodyPr>
            <a:noAutofit/>
          </a:bodyPr>
          <a:lstStyle/>
          <a:p>
            <a:pPr algn="ctr"/>
            <a:r>
              <a:rPr lang="en-US" sz="5400" cap="none" dirty="0">
                <a:solidFill>
                  <a:schemeClr val="tx1"/>
                </a:solidFill>
                <a:latin typeface="Gill Sans MT" panose="020B0502020104020203" pitchFamily="34" charset="77"/>
              </a:rPr>
              <a:t>People of color in the </a:t>
            </a:r>
            <a:br>
              <a:rPr lang="en-US" sz="5400" cap="none" dirty="0">
                <a:solidFill>
                  <a:schemeClr val="tx1"/>
                </a:solidFill>
                <a:latin typeface="Gill Sans MT" panose="020B0502020104020203" pitchFamily="34" charset="77"/>
              </a:rPr>
            </a:br>
            <a:r>
              <a:rPr lang="en-US" sz="5400" cap="none" dirty="0">
                <a:solidFill>
                  <a:schemeClr val="tx1"/>
                </a:solidFill>
                <a:latin typeface="Gill Sans MT" panose="020B0502020104020203" pitchFamily="34" charset="77"/>
              </a:rPr>
              <a:t>decision-making processes   </a:t>
            </a:r>
            <a:br>
              <a:rPr lang="en-US" sz="5400" cap="none" dirty="0">
                <a:solidFill>
                  <a:schemeClr val="tx1"/>
                </a:solidFill>
                <a:latin typeface="Gill Sans MT" panose="020B0502020104020203" pitchFamily="34" charset="77"/>
              </a:rPr>
            </a:br>
            <a:r>
              <a:rPr lang="en-US" sz="5400" cap="none" dirty="0">
                <a:solidFill>
                  <a:schemeClr val="tx1"/>
                </a:solidFill>
                <a:latin typeface="Gill Sans MT" panose="020B0502020104020203" pitchFamily="34" charset="77"/>
              </a:rPr>
              <a:t>of The United Methodist Church</a:t>
            </a:r>
          </a:p>
        </p:txBody>
      </p:sp>
      <p:sp>
        <p:nvSpPr>
          <p:cNvPr id="3" name="Subtitle 2">
            <a:extLst>
              <a:ext uri="{FF2B5EF4-FFF2-40B4-BE49-F238E27FC236}">
                <a16:creationId xmlns:a16="http://schemas.microsoft.com/office/drawing/2014/main" id="{12355F57-044B-4645-8997-8AD8AD2001D8}"/>
              </a:ext>
            </a:extLst>
          </p:cNvPr>
          <p:cNvSpPr>
            <a:spLocks noGrp="1"/>
          </p:cNvSpPr>
          <p:nvPr>
            <p:ph type="subTitle" idx="1"/>
          </p:nvPr>
        </p:nvSpPr>
        <p:spPr>
          <a:xfrm>
            <a:off x="885217" y="3531204"/>
            <a:ext cx="10169635" cy="977621"/>
          </a:xfrm>
        </p:spPr>
        <p:txBody>
          <a:bodyPr>
            <a:normAutofit/>
          </a:bodyPr>
          <a:lstStyle/>
          <a:p>
            <a:pPr algn="ctr"/>
            <a:r>
              <a:rPr lang="en-US" sz="3600" i="1" cap="none" dirty="0"/>
              <a:t>An abbreviated retrospective</a:t>
            </a:r>
          </a:p>
        </p:txBody>
      </p:sp>
      <p:pic>
        <p:nvPicPr>
          <p:cNvPr id="5" name="Picture 4">
            <a:extLst>
              <a:ext uri="{FF2B5EF4-FFF2-40B4-BE49-F238E27FC236}">
                <a16:creationId xmlns:a16="http://schemas.microsoft.com/office/drawing/2014/main" id="{A6613DF7-2B1B-2A4A-8DF2-8949781311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5350" y="4718958"/>
            <a:ext cx="4406900" cy="1600200"/>
          </a:xfrm>
          <a:prstGeom prst="rect">
            <a:avLst/>
          </a:prstGeom>
        </p:spPr>
      </p:pic>
    </p:spTree>
    <p:extLst>
      <p:ext uri="{BB962C8B-B14F-4D97-AF65-F5344CB8AC3E}">
        <p14:creationId xmlns:p14="http://schemas.microsoft.com/office/powerpoint/2010/main" val="289201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8DE8-206D-204C-B350-67B5416BEDBF}"/>
              </a:ext>
            </a:extLst>
          </p:cNvPr>
          <p:cNvSpPr>
            <a:spLocks noGrp="1"/>
          </p:cNvSpPr>
          <p:nvPr>
            <p:ph type="title"/>
          </p:nvPr>
        </p:nvSpPr>
        <p:spPr>
          <a:xfrm>
            <a:off x="1069848" y="288036"/>
            <a:ext cx="10058400" cy="795528"/>
          </a:xfrm>
        </p:spPr>
        <p:txBody>
          <a:bodyPr>
            <a:normAutofit/>
          </a:bodyPr>
          <a:lstStyle/>
          <a:p>
            <a:pPr algn="ctr"/>
            <a:r>
              <a:rPr lang="en-US" sz="4400" dirty="0">
                <a:solidFill>
                  <a:schemeClr val="tx1"/>
                </a:solidFill>
              </a:rPr>
              <a:t>` Conference By the numbers</a:t>
            </a:r>
          </a:p>
        </p:txBody>
      </p:sp>
      <p:sp>
        <p:nvSpPr>
          <p:cNvPr id="3" name="Content Placeholder 2">
            <a:extLst>
              <a:ext uri="{FF2B5EF4-FFF2-40B4-BE49-F238E27FC236}">
                <a16:creationId xmlns:a16="http://schemas.microsoft.com/office/drawing/2014/main" id="{4142F689-79F4-594F-A6C9-657FDF952E8F}"/>
              </a:ext>
            </a:extLst>
          </p:cNvPr>
          <p:cNvSpPr>
            <a:spLocks noGrp="1"/>
          </p:cNvSpPr>
          <p:nvPr>
            <p:ph sz="half" idx="1"/>
          </p:nvPr>
        </p:nvSpPr>
        <p:spPr>
          <a:xfrm>
            <a:off x="1069848" y="1258644"/>
            <a:ext cx="4050792" cy="5379265"/>
          </a:xfrm>
        </p:spPr>
        <p:txBody>
          <a:bodyPr>
            <a:normAutofit/>
          </a:bodyPr>
          <a:lstStyle/>
          <a:p>
            <a:r>
              <a:rPr lang="en-US" dirty="0"/>
              <a:t>Within the first 40 years of American Methodism, membership was more than 20% people of color.  Today, it is 8%.</a:t>
            </a:r>
          </a:p>
          <a:p>
            <a:r>
              <a:rPr lang="en-US" dirty="0"/>
              <a:t>At merger in 1968, our churchwide membership had peaked at more than 12 million members in the United States alone. Today, we have about 11 million worldwide</a:t>
            </a:r>
          </a:p>
          <a:p>
            <a:r>
              <a:rPr lang="en-US" dirty="0"/>
              <a:t>In 2019, less than 22% of General Conference delegates were U.S. people of color. Number of African delegates rose to more than 30%.  </a:t>
            </a:r>
          </a:p>
          <a:p>
            <a:r>
              <a:rPr lang="en-US" dirty="0"/>
              <a:t>The majority of General Conference delegates are over 55 years old, and the largest number  of U.S. lay delegates are retired.</a:t>
            </a:r>
          </a:p>
        </p:txBody>
      </p:sp>
      <p:sp>
        <p:nvSpPr>
          <p:cNvPr id="4" name="Content Placeholder 3">
            <a:extLst>
              <a:ext uri="{FF2B5EF4-FFF2-40B4-BE49-F238E27FC236}">
                <a16:creationId xmlns:a16="http://schemas.microsoft.com/office/drawing/2014/main" id="{98867A29-5C11-C140-BF5C-0676D4124499}"/>
              </a:ext>
            </a:extLst>
          </p:cNvPr>
          <p:cNvSpPr>
            <a:spLocks noGrp="1"/>
          </p:cNvSpPr>
          <p:nvPr>
            <p:ph sz="half" idx="2"/>
          </p:nvPr>
        </p:nvSpPr>
        <p:spPr>
          <a:xfrm>
            <a:off x="6364224" y="1161826"/>
            <a:ext cx="4754880" cy="1850315"/>
          </a:xfrm>
        </p:spPr>
        <p:txBody>
          <a:bodyPr>
            <a:normAutofit/>
          </a:bodyPr>
          <a:lstStyle/>
          <a:p>
            <a:r>
              <a:rPr lang="en-US" dirty="0"/>
              <a:t>.</a:t>
            </a:r>
          </a:p>
        </p:txBody>
      </p:sp>
      <p:sp>
        <p:nvSpPr>
          <p:cNvPr id="5" name="Slide Number Placeholder 4">
            <a:extLst>
              <a:ext uri="{FF2B5EF4-FFF2-40B4-BE49-F238E27FC236}">
                <a16:creationId xmlns:a16="http://schemas.microsoft.com/office/drawing/2014/main" id="{5D12BE06-1EF5-7547-9FA2-36170AFDE85E}"/>
              </a:ext>
            </a:extLst>
          </p:cNvPr>
          <p:cNvSpPr>
            <a:spLocks noGrp="1"/>
          </p:cNvSpPr>
          <p:nvPr>
            <p:ph type="sldNum" sz="quarter" idx="12"/>
          </p:nvPr>
        </p:nvSpPr>
        <p:spPr/>
        <p:txBody>
          <a:bodyPr/>
          <a:lstStyle/>
          <a:p>
            <a:fld id="{6D22F896-40B5-4ADD-8801-0D06FADFA095}" type="slidenum">
              <a:rPr lang="en-US" smtClean="0"/>
              <a:t>11</a:t>
            </a:fld>
            <a:endParaRPr lang="en-US" dirty="0"/>
          </a:p>
        </p:txBody>
      </p:sp>
      <p:pic>
        <p:nvPicPr>
          <p:cNvPr id="9" name="Picture 8">
            <a:extLst>
              <a:ext uri="{FF2B5EF4-FFF2-40B4-BE49-F238E27FC236}">
                <a16:creationId xmlns:a16="http://schemas.microsoft.com/office/drawing/2014/main" id="{84FB2C06-409F-C04E-AAD6-6DC61EA9CBF5}"/>
              </a:ext>
            </a:extLst>
          </p:cNvPr>
          <p:cNvPicPr>
            <a:picLocks noChangeAspect="1"/>
          </p:cNvPicPr>
          <p:nvPr/>
        </p:nvPicPr>
        <p:blipFill>
          <a:blip r:embed="rId2"/>
          <a:srcRect/>
          <a:stretch/>
        </p:blipFill>
        <p:spPr>
          <a:xfrm>
            <a:off x="5391036" y="1595954"/>
            <a:ext cx="6701256" cy="4499811"/>
          </a:xfrm>
          <a:prstGeom prst="rect">
            <a:avLst/>
          </a:prstGeom>
        </p:spPr>
      </p:pic>
    </p:spTree>
    <p:extLst>
      <p:ext uri="{BB962C8B-B14F-4D97-AF65-F5344CB8AC3E}">
        <p14:creationId xmlns:p14="http://schemas.microsoft.com/office/powerpoint/2010/main" val="141236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22BE8-EC99-4D46-83D4-01C3189DC2EA}"/>
              </a:ext>
            </a:extLst>
          </p:cNvPr>
          <p:cNvSpPr>
            <a:spLocks noGrp="1"/>
          </p:cNvSpPr>
          <p:nvPr>
            <p:ph type="title"/>
          </p:nvPr>
        </p:nvSpPr>
        <p:spPr>
          <a:xfrm>
            <a:off x="1450310" y="0"/>
            <a:ext cx="9605635" cy="1251352"/>
          </a:xfrm>
        </p:spPr>
        <p:txBody>
          <a:bodyPr/>
          <a:lstStyle/>
          <a:p>
            <a:pPr algn="ctr"/>
            <a:r>
              <a:rPr lang="en-US" cap="none" dirty="0"/>
              <a:t>What our history has taught us…</a:t>
            </a:r>
          </a:p>
        </p:txBody>
      </p:sp>
      <p:sp>
        <p:nvSpPr>
          <p:cNvPr id="3" name="Content Placeholder 2">
            <a:extLst>
              <a:ext uri="{FF2B5EF4-FFF2-40B4-BE49-F238E27FC236}">
                <a16:creationId xmlns:a16="http://schemas.microsoft.com/office/drawing/2014/main" id="{6D16041C-F9CE-2540-BF0C-2EC33CCC16FC}"/>
              </a:ext>
            </a:extLst>
          </p:cNvPr>
          <p:cNvSpPr>
            <a:spLocks noGrp="1"/>
          </p:cNvSpPr>
          <p:nvPr>
            <p:ph sz="half" idx="1"/>
          </p:nvPr>
        </p:nvSpPr>
        <p:spPr>
          <a:xfrm>
            <a:off x="583661" y="1251352"/>
            <a:ext cx="5257742" cy="5386557"/>
          </a:xfrm>
        </p:spPr>
        <p:txBody>
          <a:bodyPr>
            <a:noAutofit/>
          </a:bodyPr>
          <a:lstStyle/>
          <a:p>
            <a:r>
              <a:rPr lang="en-US" sz="2200" dirty="0"/>
              <a:t>People of color have always been a part of the United Methodist Church.</a:t>
            </a:r>
          </a:p>
          <a:p>
            <a:r>
              <a:rPr lang="en-US" sz="2200" dirty="0"/>
              <a:t>The struggle for equity and justice is real and continuing in the United Methodist Church.</a:t>
            </a:r>
          </a:p>
          <a:p>
            <a:r>
              <a:rPr lang="en-US" sz="2200" dirty="0"/>
              <a:t>Since 1968, our denomination in the U.S. has lost membership and vitality among all racial groups.  And we are being called by God to repentance and renewal.</a:t>
            </a:r>
          </a:p>
          <a:p>
            <a:r>
              <a:rPr lang="en-US" sz="2200" dirty="0"/>
              <a:t>God still has work for us to do. God still has souls to claim and a world to transform.</a:t>
            </a:r>
          </a:p>
          <a:p>
            <a:r>
              <a:rPr lang="en-US" sz="2200" dirty="0"/>
              <a:t>We stand on the shoulders of Christians who sacrificed for our place at the table.</a:t>
            </a:r>
          </a:p>
        </p:txBody>
      </p:sp>
      <p:sp>
        <p:nvSpPr>
          <p:cNvPr id="4" name="Slide Number Placeholder 3">
            <a:extLst>
              <a:ext uri="{FF2B5EF4-FFF2-40B4-BE49-F238E27FC236}">
                <a16:creationId xmlns:a16="http://schemas.microsoft.com/office/drawing/2014/main" id="{1C5C2709-1E93-2143-A0A0-AD7631A6BE2E}"/>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9" name="Content Placeholder 8">
            <a:extLst>
              <a:ext uri="{FF2B5EF4-FFF2-40B4-BE49-F238E27FC236}">
                <a16:creationId xmlns:a16="http://schemas.microsoft.com/office/drawing/2014/main" id="{198AC1DC-3191-394B-BE39-9710035322F3}"/>
              </a:ext>
            </a:extLst>
          </p:cNvPr>
          <p:cNvPicPr>
            <a:picLocks noGrp="1" noChangeAspect="1"/>
          </p:cNvPicPr>
          <p:nvPr>
            <p:ph sz="half" idx="2"/>
          </p:nvPr>
        </p:nvPicPr>
        <p:blipFill>
          <a:blip r:embed="rId2"/>
          <a:stretch>
            <a:fillRect/>
          </a:stretch>
        </p:blipFill>
        <p:spPr>
          <a:xfrm>
            <a:off x="6536250" y="1447033"/>
            <a:ext cx="5510411" cy="3673607"/>
          </a:xfrm>
        </p:spPr>
      </p:pic>
    </p:spTree>
    <p:extLst>
      <p:ext uri="{BB962C8B-B14F-4D97-AF65-F5344CB8AC3E}">
        <p14:creationId xmlns:p14="http://schemas.microsoft.com/office/powerpoint/2010/main" val="317552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A522E8-331D-C348-BD72-36750438CDC2}"/>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5" name="Picture 4">
            <a:extLst>
              <a:ext uri="{FF2B5EF4-FFF2-40B4-BE49-F238E27FC236}">
                <a16:creationId xmlns:a16="http://schemas.microsoft.com/office/drawing/2014/main" id="{C74AC727-8C3B-494D-8A74-D3A2BB46163E}"/>
              </a:ext>
            </a:extLst>
          </p:cNvPr>
          <p:cNvPicPr>
            <a:picLocks noChangeAspect="1"/>
          </p:cNvPicPr>
          <p:nvPr/>
        </p:nvPicPr>
        <p:blipFill>
          <a:blip r:embed="rId2"/>
          <a:stretch>
            <a:fillRect/>
          </a:stretch>
        </p:blipFill>
        <p:spPr>
          <a:xfrm>
            <a:off x="3731185" y="4672584"/>
            <a:ext cx="4406900" cy="1600200"/>
          </a:xfrm>
          <a:prstGeom prst="rect">
            <a:avLst/>
          </a:prstGeom>
        </p:spPr>
      </p:pic>
      <p:sp>
        <p:nvSpPr>
          <p:cNvPr id="6" name="TextBox 5">
            <a:extLst>
              <a:ext uri="{FF2B5EF4-FFF2-40B4-BE49-F238E27FC236}">
                <a16:creationId xmlns:a16="http://schemas.microsoft.com/office/drawing/2014/main" id="{5818451F-2DD9-5C43-A4E2-39BDE257D556}"/>
              </a:ext>
            </a:extLst>
          </p:cNvPr>
          <p:cNvSpPr txBox="1"/>
          <p:nvPr/>
        </p:nvSpPr>
        <p:spPr>
          <a:xfrm>
            <a:off x="2398955" y="1172584"/>
            <a:ext cx="7444292" cy="3170099"/>
          </a:xfrm>
          <a:prstGeom prst="rect">
            <a:avLst/>
          </a:prstGeom>
          <a:noFill/>
        </p:spPr>
        <p:txBody>
          <a:bodyPr wrap="square" rtlCol="0">
            <a:spAutoFit/>
          </a:bodyPr>
          <a:lstStyle/>
          <a:p>
            <a:pPr algn="ctr"/>
            <a:r>
              <a:rPr lang="en-US" sz="4000" dirty="0"/>
              <a:t>For more information follow us at  </a:t>
            </a:r>
            <a:r>
              <a:rPr lang="en-US" sz="4000" u="sng" dirty="0"/>
              <a:t>http://gcorr.org</a:t>
            </a:r>
          </a:p>
          <a:p>
            <a:pPr algn="ctr"/>
            <a:endParaRPr lang="en-US" sz="4000" dirty="0"/>
          </a:p>
          <a:p>
            <a:pPr algn="ctr"/>
            <a:endParaRPr lang="en-US" sz="4000" dirty="0"/>
          </a:p>
          <a:p>
            <a:pPr algn="ctr"/>
            <a:r>
              <a:rPr lang="en-US" sz="4000" dirty="0"/>
              <a:t>Thank you!</a:t>
            </a:r>
          </a:p>
        </p:txBody>
      </p:sp>
    </p:spTree>
    <p:extLst>
      <p:ext uri="{BB962C8B-B14F-4D97-AF65-F5344CB8AC3E}">
        <p14:creationId xmlns:p14="http://schemas.microsoft.com/office/powerpoint/2010/main" val="148013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DE37-F9C9-7B45-98C9-D39979742D10}"/>
              </a:ext>
            </a:extLst>
          </p:cNvPr>
          <p:cNvSpPr>
            <a:spLocks noGrp="1"/>
          </p:cNvSpPr>
          <p:nvPr>
            <p:ph type="title"/>
          </p:nvPr>
        </p:nvSpPr>
        <p:spPr>
          <a:xfrm>
            <a:off x="1461307" y="1"/>
            <a:ext cx="9603275" cy="817580"/>
          </a:xfrm>
        </p:spPr>
        <p:txBody>
          <a:bodyPr>
            <a:normAutofit fontScale="90000"/>
          </a:bodyPr>
          <a:lstStyle/>
          <a:p>
            <a:pPr algn="ctr"/>
            <a:r>
              <a:rPr lang="en-US" cap="none" dirty="0"/>
              <a:t>A brief timeline</a:t>
            </a:r>
          </a:p>
        </p:txBody>
      </p:sp>
      <p:sp>
        <p:nvSpPr>
          <p:cNvPr id="3" name="TextBox 2">
            <a:extLst>
              <a:ext uri="{FF2B5EF4-FFF2-40B4-BE49-F238E27FC236}">
                <a16:creationId xmlns:a16="http://schemas.microsoft.com/office/drawing/2014/main" id="{90BE4DE2-0BE3-B645-AB85-DBF97433C9BC}"/>
              </a:ext>
            </a:extLst>
          </p:cNvPr>
          <p:cNvSpPr txBox="1"/>
          <p:nvPr/>
        </p:nvSpPr>
        <p:spPr>
          <a:xfrm>
            <a:off x="240792" y="2011680"/>
            <a:ext cx="11759897" cy="5355312"/>
          </a:xfrm>
          <a:prstGeom prst="rect">
            <a:avLst/>
          </a:prstGeom>
          <a:noFill/>
        </p:spPr>
        <p:txBody>
          <a:bodyPr wrap="square" rtlCol="0">
            <a:spAutoFit/>
          </a:bodyPr>
          <a:lstStyle/>
          <a:p>
            <a:r>
              <a:rPr lang="en-US" dirty="0">
                <a:latin typeface="Gill Sans MT" panose="020B0502020104020203" pitchFamily="34" charset="77"/>
              </a:rPr>
              <a:t>1784		The organizing “Christmas Conference” is held in Baltimore, the first General Conference for the </a:t>
            </a:r>
          </a:p>
          <a:p>
            <a:r>
              <a:rPr lang="en-US" dirty="0">
                <a:latin typeface="Gill Sans MT" panose="020B0502020104020203" pitchFamily="34" charset="77"/>
              </a:rPr>
              <a:t>		new Methodist Episcopal Church. </a:t>
            </a:r>
          </a:p>
          <a:p>
            <a:endParaRPr lang="en-US" dirty="0">
              <a:latin typeface="Gill Sans MT" panose="020B0502020104020203" pitchFamily="34" charset="77"/>
            </a:endParaRPr>
          </a:p>
          <a:p>
            <a:r>
              <a:rPr lang="en-US" dirty="0">
                <a:latin typeface="Gill Sans MT" panose="020B0502020104020203" pitchFamily="34" charset="77"/>
              </a:rPr>
              <a:t>1790		Methodism’s founder, John Wesley, dies. In his last letter to a friend, Wesley decries the institution of 		slavery as “the vilest that ever saw the sun.” Because of the antislavery message of our new church,</a:t>
            </a:r>
          </a:p>
          <a:p>
            <a:r>
              <a:rPr lang="en-US" dirty="0">
                <a:latin typeface="Gill Sans MT" panose="020B0502020104020203" pitchFamily="34" charset="77"/>
              </a:rPr>
              <a:t>		membership grows to 57,000 people in 40 years, with 20% of those being people of color.</a:t>
            </a:r>
          </a:p>
          <a:p>
            <a:endParaRPr lang="en-US" dirty="0">
              <a:latin typeface="Gill Sans MT" panose="020B0502020104020203" pitchFamily="34" charset="77"/>
            </a:endParaRPr>
          </a:p>
          <a:p>
            <a:r>
              <a:rPr lang="en-US" dirty="0">
                <a:latin typeface="Gill Sans MT" panose="020B0502020104020203" pitchFamily="34" charset="77"/>
              </a:rPr>
              <a:t>1844-5		U.S. Methodists split over the issue of owning black people as slaves, and the </a:t>
            </a:r>
          </a:p>
          <a:p>
            <a:r>
              <a:rPr lang="en-US" dirty="0">
                <a:latin typeface="Gill Sans MT" panose="020B0502020104020203" pitchFamily="34" charset="77"/>
              </a:rPr>
              <a:t>		Methodist Episcopal South breaks away to create its own denomination.</a:t>
            </a:r>
          </a:p>
          <a:p>
            <a:endParaRPr lang="en-US" dirty="0">
              <a:latin typeface="Gill Sans MT" panose="020B0502020104020203" pitchFamily="34" charset="77"/>
            </a:endParaRPr>
          </a:p>
          <a:p>
            <a:r>
              <a:rPr lang="en-US" dirty="0">
                <a:latin typeface="Gill Sans MT" panose="020B0502020104020203" pitchFamily="34" charset="77"/>
              </a:rPr>
              <a:t>1864		Led by a Methodist pastor and military officer, the U.S. Calvary slaughters 160 women, children </a:t>
            </a:r>
          </a:p>
          <a:p>
            <a:r>
              <a:rPr lang="en-US" dirty="0">
                <a:latin typeface="Gill Sans MT" panose="020B0502020104020203" pitchFamily="34" charset="77"/>
              </a:rPr>
              <a:t>		and elderly men from the Arapaho and Cheyenne nations on their own land in Colorado. </a:t>
            </a:r>
          </a:p>
          <a:p>
            <a:r>
              <a:rPr lang="en-US" dirty="0">
                <a:latin typeface="Gill Sans MT" panose="020B0502020104020203" pitchFamily="34" charset="77"/>
              </a:rPr>
              <a:t>		After this Sand Creek Massacre, Native American and Latina/Latino children are routinely</a:t>
            </a:r>
          </a:p>
          <a:p>
            <a:r>
              <a:rPr lang="en-US" dirty="0">
                <a:latin typeface="Gill Sans MT" panose="020B0502020104020203" pitchFamily="34" charset="77"/>
              </a:rPr>
              <a:t>		stolen from their families and taken to Methodist mission schools, where their heritage and customs</a:t>
            </a:r>
          </a:p>
          <a:p>
            <a:r>
              <a:rPr lang="en-US" dirty="0">
                <a:latin typeface="Gill Sans MT" panose="020B0502020104020203" pitchFamily="34" charset="77"/>
              </a:rPr>
              <a:t>		are obliterated.</a:t>
            </a:r>
          </a:p>
          <a:p>
            <a:endParaRPr lang="en-US" dirty="0">
              <a:latin typeface="Gill Sans MT" panose="020B0502020104020203" pitchFamily="34" charset="77"/>
            </a:endParaRPr>
          </a:p>
          <a:p>
            <a:endParaRPr lang="en-US" dirty="0">
              <a:latin typeface="Gill Sans MT" panose="020B0502020104020203" pitchFamily="34" charset="77"/>
            </a:endParaRPr>
          </a:p>
          <a:p>
            <a:endParaRPr lang="en-US" dirty="0">
              <a:latin typeface="Gill Sans MT" panose="020B0502020104020203" pitchFamily="34" charset="77"/>
            </a:endParaRPr>
          </a:p>
          <a:p>
            <a:endParaRPr lang="en-US" dirty="0">
              <a:latin typeface="Gill Sans MT" panose="020B0502020104020203" pitchFamily="34" charset="77"/>
            </a:endParaRPr>
          </a:p>
        </p:txBody>
      </p:sp>
      <p:sp>
        <p:nvSpPr>
          <p:cNvPr id="4" name="Slide Number Placeholder 3">
            <a:extLst>
              <a:ext uri="{FF2B5EF4-FFF2-40B4-BE49-F238E27FC236}">
                <a16:creationId xmlns:a16="http://schemas.microsoft.com/office/drawing/2014/main" id="{74DF0D26-CE86-A540-987E-949CC052FA44}"/>
              </a:ext>
            </a:extLst>
          </p:cNvPr>
          <p:cNvSpPr>
            <a:spLocks noGrp="1"/>
          </p:cNvSpPr>
          <p:nvPr>
            <p:ph type="sldNum" sz="quarter" idx="12"/>
          </p:nvPr>
        </p:nvSpPr>
        <p:spPr/>
        <p:txBody>
          <a:bodyPr/>
          <a:lstStyle/>
          <a:p>
            <a:fld id="{6D22F896-40B5-4ADD-8801-0D06FADFA095}" type="slidenum">
              <a:rPr lang="en-US" smtClean="0"/>
              <a:t>3</a:t>
            </a:fld>
            <a:endParaRPr lang="en-US" dirty="0"/>
          </a:p>
        </p:txBody>
      </p:sp>
      <p:pic>
        <p:nvPicPr>
          <p:cNvPr id="6" name="Picture 5">
            <a:extLst>
              <a:ext uri="{FF2B5EF4-FFF2-40B4-BE49-F238E27FC236}">
                <a16:creationId xmlns:a16="http://schemas.microsoft.com/office/drawing/2014/main" id="{EFF76B75-6DFD-374C-AA0C-6639B309B18E}"/>
              </a:ext>
            </a:extLst>
          </p:cNvPr>
          <p:cNvPicPr>
            <a:picLocks noChangeAspect="1"/>
          </p:cNvPicPr>
          <p:nvPr/>
        </p:nvPicPr>
        <p:blipFill>
          <a:blip r:embed="rId2"/>
          <a:stretch>
            <a:fillRect/>
          </a:stretch>
        </p:blipFill>
        <p:spPr>
          <a:xfrm>
            <a:off x="2635625" y="172123"/>
            <a:ext cx="1280160" cy="1731981"/>
          </a:xfrm>
          <a:prstGeom prst="rect">
            <a:avLst/>
          </a:prstGeom>
        </p:spPr>
      </p:pic>
    </p:spTree>
    <p:extLst>
      <p:ext uri="{BB962C8B-B14F-4D97-AF65-F5344CB8AC3E}">
        <p14:creationId xmlns:p14="http://schemas.microsoft.com/office/powerpoint/2010/main" val="115133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556E-250E-4A40-B3AB-E6C4888FA422}"/>
              </a:ext>
            </a:extLst>
          </p:cNvPr>
          <p:cNvSpPr>
            <a:spLocks noGrp="1"/>
          </p:cNvSpPr>
          <p:nvPr>
            <p:ph type="title"/>
          </p:nvPr>
        </p:nvSpPr>
        <p:spPr>
          <a:xfrm>
            <a:off x="204395" y="391578"/>
            <a:ext cx="11391809" cy="611286"/>
          </a:xfrm>
        </p:spPr>
        <p:txBody>
          <a:bodyPr>
            <a:noAutofit/>
          </a:bodyPr>
          <a:lstStyle/>
          <a:p>
            <a:pPr algn="ctr"/>
            <a:r>
              <a:rPr lang="en-US" sz="3600" b="1" cap="none" dirty="0"/>
              <a:t>We’ve always been here, but equity and inclusion </a:t>
            </a:r>
            <a:br>
              <a:rPr lang="en-US" sz="3600" b="1" cap="none" dirty="0"/>
            </a:br>
            <a:r>
              <a:rPr lang="en-US" sz="3600" b="1" cap="none" dirty="0"/>
              <a:t>for people of color is relatively recent</a:t>
            </a:r>
          </a:p>
        </p:txBody>
      </p:sp>
      <p:sp>
        <p:nvSpPr>
          <p:cNvPr id="3" name="Content Placeholder 2">
            <a:extLst>
              <a:ext uri="{FF2B5EF4-FFF2-40B4-BE49-F238E27FC236}">
                <a16:creationId xmlns:a16="http://schemas.microsoft.com/office/drawing/2014/main" id="{F770ED57-7B86-9B4D-A42A-1327EC9D2B1D}"/>
              </a:ext>
            </a:extLst>
          </p:cNvPr>
          <p:cNvSpPr>
            <a:spLocks noGrp="1"/>
          </p:cNvSpPr>
          <p:nvPr>
            <p:ph sz="half" idx="1"/>
          </p:nvPr>
        </p:nvSpPr>
        <p:spPr>
          <a:xfrm>
            <a:off x="656216" y="1361872"/>
            <a:ext cx="5436267" cy="4910912"/>
          </a:xfrm>
        </p:spPr>
        <p:txBody>
          <a:bodyPr>
            <a:normAutofit/>
          </a:bodyPr>
          <a:lstStyle/>
          <a:p>
            <a:r>
              <a:rPr lang="en-US" sz="2800" dirty="0"/>
              <a:t>The UMC has only been legally desegregated by race since 1968.</a:t>
            </a:r>
          </a:p>
          <a:p>
            <a:r>
              <a:rPr lang="en-US" sz="2800" dirty="0"/>
              <a:t>In 1972, less than 13% of women were General Conference delegates. </a:t>
            </a:r>
          </a:p>
          <a:p>
            <a:r>
              <a:rPr lang="en-US" sz="2800" dirty="0"/>
              <a:t>It wasn’t until 1976 that the first women of color was elected national president of United Methodist Women. Before that, most mission societies were racially separate as to leadership.</a:t>
            </a:r>
          </a:p>
        </p:txBody>
      </p:sp>
      <p:sp>
        <p:nvSpPr>
          <p:cNvPr id="4" name="Content Placeholder 3">
            <a:extLst>
              <a:ext uri="{FF2B5EF4-FFF2-40B4-BE49-F238E27FC236}">
                <a16:creationId xmlns:a16="http://schemas.microsoft.com/office/drawing/2014/main" id="{5F0909D8-E8A7-0A49-A960-10E0236DFEDC}"/>
              </a:ext>
            </a:extLst>
          </p:cNvPr>
          <p:cNvSpPr>
            <a:spLocks noGrp="1"/>
          </p:cNvSpPr>
          <p:nvPr>
            <p:ph sz="half" idx="2"/>
          </p:nvPr>
        </p:nvSpPr>
        <p:spPr>
          <a:xfrm>
            <a:off x="6413770" y="1361262"/>
            <a:ext cx="5537438" cy="1521787"/>
          </a:xfrm>
        </p:spPr>
        <p:txBody>
          <a:bodyPr>
            <a:normAutofit/>
          </a:bodyPr>
          <a:lstStyle/>
          <a:p>
            <a:r>
              <a:rPr lang="en-US" sz="2800" dirty="0"/>
              <a:t>The first women of color district superintendents were not appointed until the 1980s.</a:t>
            </a:r>
          </a:p>
          <a:p>
            <a:pPr marL="0" indent="0">
              <a:buNone/>
            </a:pPr>
            <a:endParaRPr lang="en-US" dirty="0"/>
          </a:p>
        </p:txBody>
      </p:sp>
      <p:sp>
        <p:nvSpPr>
          <p:cNvPr id="5" name="Slide Number Placeholder 4">
            <a:extLst>
              <a:ext uri="{FF2B5EF4-FFF2-40B4-BE49-F238E27FC236}">
                <a16:creationId xmlns:a16="http://schemas.microsoft.com/office/drawing/2014/main" id="{FBA0DB9A-6B33-6B4D-A041-0CB41DB700B7}"/>
              </a:ext>
            </a:extLst>
          </p:cNvPr>
          <p:cNvSpPr>
            <a:spLocks noGrp="1"/>
          </p:cNvSpPr>
          <p:nvPr>
            <p:ph type="sldNum" sz="quarter" idx="12"/>
          </p:nvPr>
        </p:nvSpPr>
        <p:spPr/>
        <p:txBody>
          <a:bodyPr/>
          <a:lstStyle/>
          <a:p>
            <a:fld id="{6D22F896-40B5-4ADD-8801-0D06FADFA095}" type="slidenum">
              <a:rPr lang="en-US" smtClean="0"/>
              <a:t>4</a:t>
            </a:fld>
            <a:endParaRPr lang="en-US" dirty="0"/>
          </a:p>
        </p:txBody>
      </p:sp>
      <p:pic>
        <p:nvPicPr>
          <p:cNvPr id="7" name="Picture 6">
            <a:extLst>
              <a:ext uri="{FF2B5EF4-FFF2-40B4-BE49-F238E27FC236}">
                <a16:creationId xmlns:a16="http://schemas.microsoft.com/office/drawing/2014/main" id="{EB963B62-D84D-B644-A407-71157C1127A0}"/>
              </a:ext>
            </a:extLst>
          </p:cNvPr>
          <p:cNvPicPr>
            <a:picLocks noChangeAspect="1"/>
          </p:cNvPicPr>
          <p:nvPr/>
        </p:nvPicPr>
        <p:blipFill>
          <a:blip r:embed="rId2"/>
          <a:stretch>
            <a:fillRect/>
          </a:stretch>
        </p:blipFill>
        <p:spPr>
          <a:xfrm>
            <a:off x="6689763" y="2755479"/>
            <a:ext cx="4326068" cy="2999861"/>
          </a:xfrm>
          <a:prstGeom prst="rect">
            <a:avLst/>
          </a:prstGeom>
        </p:spPr>
      </p:pic>
      <p:sp>
        <p:nvSpPr>
          <p:cNvPr id="8" name="TextBox 7">
            <a:extLst>
              <a:ext uri="{FF2B5EF4-FFF2-40B4-BE49-F238E27FC236}">
                <a16:creationId xmlns:a16="http://schemas.microsoft.com/office/drawing/2014/main" id="{F3EA5D79-6511-D04F-AD5E-D19E9C643642}"/>
              </a:ext>
            </a:extLst>
          </p:cNvPr>
          <p:cNvSpPr txBox="1"/>
          <p:nvPr/>
        </p:nvSpPr>
        <p:spPr>
          <a:xfrm>
            <a:off x="6689763" y="5755340"/>
            <a:ext cx="4421393" cy="369332"/>
          </a:xfrm>
          <a:prstGeom prst="rect">
            <a:avLst/>
          </a:prstGeom>
          <a:noFill/>
        </p:spPr>
        <p:txBody>
          <a:bodyPr wrap="square" rtlCol="0">
            <a:spAutoFit/>
          </a:bodyPr>
          <a:lstStyle/>
          <a:p>
            <a:pPr algn="ctr"/>
            <a:r>
              <a:rPr lang="en-US" dirty="0"/>
              <a:t>Black deaconesses, circa. 1900.</a:t>
            </a:r>
          </a:p>
        </p:txBody>
      </p:sp>
    </p:spTree>
    <p:extLst>
      <p:ext uri="{BB962C8B-B14F-4D97-AF65-F5344CB8AC3E}">
        <p14:creationId xmlns:p14="http://schemas.microsoft.com/office/powerpoint/2010/main" val="361552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down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109C-5489-1340-8CF7-CE1CA4E842DB}"/>
              </a:ext>
            </a:extLst>
          </p:cNvPr>
          <p:cNvSpPr>
            <a:spLocks noGrp="1"/>
          </p:cNvSpPr>
          <p:nvPr>
            <p:ph type="title"/>
          </p:nvPr>
        </p:nvSpPr>
        <p:spPr>
          <a:xfrm>
            <a:off x="1667435" y="475468"/>
            <a:ext cx="10283772" cy="603984"/>
          </a:xfrm>
        </p:spPr>
        <p:txBody>
          <a:bodyPr>
            <a:noAutofit/>
          </a:bodyPr>
          <a:lstStyle/>
          <a:p>
            <a:r>
              <a:rPr lang="en-US" sz="4000" cap="none" dirty="0">
                <a:solidFill>
                  <a:schemeClr val="tx1"/>
                </a:solidFill>
              </a:rPr>
              <a:t>2019 U.S. population and United Methodist membership</a:t>
            </a:r>
          </a:p>
        </p:txBody>
      </p:sp>
      <p:sp>
        <p:nvSpPr>
          <p:cNvPr id="3" name="Content Placeholder 2">
            <a:extLst>
              <a:ext uri="{FF2B5EF4-FFF2-40B4-BE49-F238E27FC236}">
                <a16:creationId xmlns:a16="http://schemas.microsoft.com/office/drawing/2014/main" id="{BE7EF236-4C8D-0941-8F6A-FDC1FDE2D7A1}"/>
              </a:ext>
            </a:extLst>
          </p:cNvPr>
          <p:cNvSpPr>
            <a:spLocks noGrp="1"/>
          </p:cNvSpPr>
          <p:nvPr>
            <p:ph sz="half" idx="1"/>
          </p:nvPr>
        </p:nvSpPr>
        <p:spPr>
          <a:xfrm>
            <a:off x="445904" y="2194559"/>
            <a:ext cx="5378824" cy="6045799"/>
          </a:xfrm>
        </p:spPr>
        <p:txBody>
          <a:bodyPr>
            <a:normAutofit/>
          </a:bodyPr>
          <a:lstStyle/>
          <a:p>
            <a:r>
              <a:rPr lang="en-US" sz="2400" dirty="0"/>
              <a:t>Latino/Hispanics —18.3% </a:t>
            </a:r>
          </a:p>
          <a:p>
            <a:r>
              <a:rPr lang="en-US" sz="2400" dirty="0"/>
              <a:t>Blacks/African/Caribbean — 13.4% (non-Hispanic)</a:t>
            </a:r>
          </a:p>
          <a:p>
            <a:r>
              <a:rPr lang="en-US" sz="2400" dirty="0"/>
              <a:t>Asian — 5.9%</a:t>
            </a:r>
          </a:p>
          <a:p>
            <a:r>
              <a:rPr lang="en-US" sz="2400" dirty="0"/>
              <a:t>Native American/Indigenous —1.3%</a:t>
            </a:r>
          </a:p>
          <a:p>
            <a:r>
              <a:rPr lang="en-US" sz="2400" dirty="0"/>
              <a:t>Pacific Island/Native Hawaiian — .2%</a:t>
            </a:r>
          </a:p>
          <a:p>
            <a:r>
              <a:rPr lang="en-US" sz="2400" dirty="0"/>
              <a:t>Biracial/Multiracial —2.7%</a:t>
            </a:r>
          </a:p>
        </p:txBody>
      </p:sp>
      <p:sp>
        <p:nvSpPr>
          <p:cNvPr id="5" name="Content Placeholder 4">
            <a:extLst>
              <a:ext uri="{FF2B5EF4-FFF2-40B4-BE49-F238E27FC236}">
                <a16:creationId xmlns:a16="http://schemas.microsoft.com/office/drawing/2014/main" id="{25AE7608-F2FA-BF4D-A54B-16208C955F43}"/>
              </a:ext>
            </a:extLst>
          </p:cNvPr>
          <p:cNvSpPr>
            <a:spLocks noGrp="1"/>
          </p:cNvSpPr>
          <p:nvPr>
            <p:ph sz="half" idx="2"/>
          </p:nvPr>
        </p:nvSpPr>
        <p:spPr>
          <a:xfrm>
            <a:off x="6228678" y="2194559"/>
            <a:ext cx="5637007" cy="5873676"/>
          </a:xfrm>
        </p:spPr>
        <p:txBody>
          <a:bodyPr>
            <a:normAutofit/>
          </a:bodyPr>
          <a:lstStyle/>
          <a:p>
            <a:r>
              <a:rPr lang="en-US" dirty="0"/>
              <a:t>Across the globe, the fastest-growing segments of The United Methodist Church are on the continent of Africa.</a:t>
            </a:r>
          </a:p>
          <a:p>
            <a:r>
              <a:rPr lang="en-US" dirty="0"/>
              <a:t> The missional priorities, decisions about church growth and development of resources are largely focused on white, U.S. mid- to large-sized, English-speaking congregations (200 or more in worship) with paid education and music staff.</a:t>
            </a:r>
          </a:p>
          <a:p>
            <a:r>
              <a:rPr lang="en-US" dirty="0"/>
              <a:t>  There are no comprehensive church-growth and evangelism plans for communities among people of color or people who are working class or poor.</a:t>
            </a:r>
          </a:p>
          <a:p>
            <a:endParaRPr lang="en-US" dirty="0"/>
          </a:p>
          <a:p>
            <a:pPr marL="0" indent="0">
              <a:buNone/>
            </a:pPr>
            <a:endParaRPr lang="en-US" dirty="0"/>
          </a:p>
          <a:p>
            <a:pPr marL="0" indent="0">
              <a:buNone/>
            </a:pPr>
            <a:r>
              <a:rPr lang="en-US" dirty="0"/>
              <a:t>  </a:t>
            </a:r>
          </a:p>
        </p:txBody>
      </p:sp>
      <p:sp>
        <p:nvSpPr>
          <p:cNvPr id="7" name="TextBox 6">
            <a:extLst>
              <a:ext uri="{FF2B5EF4-FFF2-40B4-BE49-F238E27FC236}">
                <a16:creationId xmlns:a16="http://schemas.microsoft.com/office/drawing/2014/main" id="{26AABAC3-CB4E-2242-B57D-967F3783FBF0}"/>
              </a:ext>
            </a:extLst>
          </p:cNvPr>
          <p:cNvSpPr txBox="1"/>
          <p:nvPr/>
        </p:nvSpPr>
        <p:spPr>
          <a:xfrm>
            <a:off x="112327" y="1721636"/>
            <a:ext cx="5983673" cy="430887"/>
          </a:xfrm>
          <a:prstGeom prst="rect">
            <a:avLst/>
          </a:prstGeom>
          <a:noFill/>
        </p:spPr>
        <p:txBody>
          <a:bodyPr wrap="square" rtlCol="0">
            <a:spAutoFit/>
          </a:bodyPr>
          <a:lstStyle/>
          <a:p>
            <a:pPr algn="ctr"/>
            <a:r>
              <a:rPr lang="en-US" sz="2200" b="1" cap="small" dirty="0">
                <a:solidFill>
                  <a:srgbClr val="0A6E32"/>
                </a:solidFill>
                <a:latin typeface="Gill Sans MT" panose="020B0502020104020203" pitchFamily="34" charset="77"/>
              </a:rPr>
              <a:t>U.S. population is 40% people of color</a:t>
            </a:r>
          </a:p>
        </p:txBody>
      </p:sp>
      <p:sp>
        <p:nvSpPr>
          <p:cNvPr id="8" name="TextBox 7">
            <a:extLst>
              <a:ext uri="{FF2B5EF4-FFF2-40B4-BE49-F238E27FC236}">
                <a16:creationId xmlns:a16="http://schemas.microsoft.com/office/drawing/2014/main" id="{12509B62-CA1B-AE4C-AFD7-0E273B8E6AA7}"/>
              </a:ext>
            </a:extLst>
          </p:cNvPr>
          <p:cNvSpPr txBox="1"/>
          <p:nvPr/>
        </p:nvSpPr>
        <p:spPr>
          <a:xfrm>
            <a:off x="6809321" y="1752413"/>
            <a:ext cx="4550485" cy="400110"/>
          </a:xfrm>
          <a:prstGeom prst="rect">
            <a:avLst/>
          </a:prstGeom>
          <a:noFill/>
        </p:spPr>
        <p:txBody>
          <a:bodyPr wrap="square" rtlCol="0">
            <a:spAutoFit/>
          </a:bodyPr>
          <a:lstStyle/>
          <a:p>
            <a:r>
              <a:rPr lang="en-US" sz="2000" b="1" cap="small" dirty="0">
                <a:solidFill>
                  <a:srgbClr val="0A6E32"/>
                </a:solidFill>
                <a:latin typeface="Gill Sans MT" panose="020B0502020104020203" pitchFamily="34" charset="77"/>
              </a:rPr>
              <a:t>U.S. UMC membership is 92% white</a:t>
            </a:r>
          </a:p>
        </p:txBody>
      </p:sp>
      <p:sp>
        <p:nvSpPr>
          <p:cNvPr id="6" name="Slide Number Placeholder 5">
            <a:extLst>
              <a:ext uri="{FF2B5EF4-FFF2-40B4-BE49-F238E27FC236}">
                <a16:creationId xmlns:a16="http://schemas.microsoft.com/office/drawing/2014/main" id="{ECECFA0C-8561-864F-978D-ED7CB01A2276}"/>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57587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strips(downLeft)">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5EE2BB-A995-DF48-9586-2E98118CF414}"/>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2" name="Title 1">
            <a:extLst>
              <a:ext uri="{FF2B5EF4-FFF2-40B4-BE49-F238E27FC236}">
                <a16:creationId xmlns:a16="http://schemas.microsoft.com/office/drawing/2014/main" id="{CED9A73F-4E95-F045-8113-5D08319D6B20}"/>
              </a:ext>
            </a:extLst>
          </p:cNvPr>
          <p:cNvSpPr>
            <a:spLocks noGrp="1"/>
          </p:cNvSpPr>
          <p:nvPr>
            <p:ph type="title"/>
          </p:nvPr>
        </p:nvSpPr>
        <p:spPr>
          <a:xfrm>
            <a:off x="240793" y="1936376"/>
            <a:ext cx="11277960" cy="4921624"/>
          </a:xfrm>
          <a:noFill/>
          <a:ln>
            <a:noFill/>
          </a:ln>
        </p:spPr>
        <p:txBody>
          <a:bodyPr wrap="square" lIns="457200">
            <a:normAutofit fontScale="90000"/>
          </a:bodyPr>
          <a:lstStyle/>
          <a:p>
            <a:pPr marL="342900" indent="-342900">
              <a:buFont typeface="Arial" panose="020B0604020202020204" pitchFamily="34" charset="0"/>
              <a:buChar char="•"/>
            </a:pPr>
            <a:r>
              <a:rPr lang="en-US" sz="2000" dirty="0">
                <a:solidFill>
                  <a:schemeClr val="tx1"/>
                </a:solidFill>
                <a:latin typeface="Gill Sans MT" panose="020B0502020104020203" pitchFamily="34" charset="77"/>
              </a:rPr>
              <a:t>1903	</a:t>
            </a:r>
            <a:r>
              <a:rPr lang="en-US" sz="2000" cap="none" dirty="0">
                <a:solidFill>
                  <a:schemeClr val="tx1"/>
                </a:solidFill>
                <a:latin typeface="Gill Sans MT" panose="020B0502020104020203" pitchFamily="34" charset="77"/>
              </a:rPr>
              <a:t>First Korean immigrants to U.S. begin Methodist faith communities in Hawaii. </a:t>
            </a:r>
            <a:br>
              <a:rPr lang="en-US" sz="2000" cap="none" dirty="0">
                <a:solidFill>
                  <a:schemeClr val="tx1"/>
                </a:solidFill>
                <a:latin typeface="Gill Sans MT" panose="020B0502020104020203" pitchFamily="34" charset="77"/>
              </a:rPr>
            </a:br>
            <a:br>
              <a:rPr lang="en-US" sz="2000" dirty="0">
                <a:solidFill>
                  <a:schemeClr val="tx1"/>
                </a:solidFill>
                <a:latin typeface="Gill Sans MT" panose="020B0502020104020203" pitchFamily="34" charset="77"/>
              </a:rPr>
            </a:br>
            <a:r>
              <a:rPr lang="en-US" sz="2000" dirty="0">
                <a:solidFill>
                  <a:schemeClr val="tx1"/>
                </a:solidFill>
                <a:latin typeface="Gill Sans MT" panose="020B0502020104020203" pitchFamily="34" charset="77"/>
              </a:rPr>
              <a:t>1939	</a:t>
            </a:r>
            <a:r>
              <a:rPr lang="en-US" sz="2000" cap="none" dirty="0">
                <a:solidFill>
                  <a:schemeClr val="tx1"/>
                </a:solidFill>
                <a:latin typeface="Gill Sans MT" panose="020B0502020104020203" pitchFamily="34" charset="77"/>
              </a:rPr>
              <a:t>Northern and Southern U.S. branches reunify, segregating black United Methodists into their own</a:t>
            </a:r>
            <a:br>
              <a:rPr lang="en-US" sz="2000" cap="none" dirty="0">
                <a:solidFill>
                  <a:schemeClr val="tx1"/>
                </a:solidFill>
                <a:latin typeface="Gill Sans MT" panose="020B0502020104020203" pitchFamily="34" charset="77"/>
              </a:rPr>
            </a:br>
            <a:r>
              <a:rPr lang="en-US" sz="2000" cap="none" dirty="0">
                <a:solidFill>
                  <a:schemeClr val="tx1"/>
                </a:solidFill>
                <a:latin typeface="Gill Sans MT" panose="020B0502020104020203" pitchFamily="34" charset="77"/>
              </a:rPr>
              <a:t>	judicatory, the </a:t>
            </a:r>
            <a:r>
              <a:rPr lang="en-US" sz="2000" b="1" cap="none" dirty="0">
                <a:solidFill>
                  <a:srgbClr val="C00000"/>
                </a:solidFill>
                <a:latin typeface="Gill Sans MT" panose="020B0502020104020203" pitchFamily="34" charset="77"/>
              </a:rPr>
              <a:t>Central Jurisdiction</a:t>
            </a:r>
            <a:r>
              <a:rPr lang="en-US" sz="2000" cap="none" dirty="0">
                <a:solidFill>
                  <a:schemeClr val="tx1"/>
                </a:solidFill>
                <a:latin typeface="Gill Sans MT" panose="020B0502020104020203" pitchFamily="34" charset="77"/>
              </a:rPr>
              <a:t>, with its own parallel conference structures and bishops. </a:t>
            </a:r>
            <a:br>
              <a:rPr lang="en-US" sz="2000" cap="none" dirty="0">
                <a:solidFill>
                  <a:schemeClr val="tx1"/>
                </a:solidFill>
                <a:latin typeface="Gill Sans MT" panose="020B0502020104020203" pitchFamily="34" charset="77"/>
              </a:rPr>
            </a:br>
            <a:br>
              <a:rPr lang="en-US" sz="2000" cap="none" dirty="0">
                <a:solidFill>
                  <a:schemeClr val="tx1"/>
                </a:solidFill>
                <a:latin typeface="Gill Sans MT" panose="020B0502020104020203" pitchFamily="34" charset="77"/>
              </a:rPr>
            </a:br>
            <a:r>
              <a:rPr lang="en-US" sz="2000" cap="none" dirty="0">
                <a:solidFill>
                  <a:schemeClr val="tx1"/>
                </a:solidFill>
                <a:latin typeface="Gill Sans MT" panose="020B0502020104020203" pitchFamily="34" charset="77"/>
              </a:rPr>
              <a:t>1944	The Indian Mission (now the </a:t>
            </a:r>
            <a:r>
              <a:rPr lang="en-US" sz="2000" b="1" cap="none" dirty="0">
                <a:solidFill>
                  <a:srgbClr val="C00000"/>
                </a:solidFill>
                <a:latin typeface="Gill Sans MT" panose="020B0502020104020203" pitchFamily="34" charset="77"/>
              </a:rPr>
              <a:t>Oklahoma Indian Missionary Conference</a:t>
            </a:r>
            <a:r>
              <a:rPr lang="en-US" sz="2000" cap="none" dirty="0">
                <a:solidFill>
                  <a:schemeClr val="tx1"/>
                </a:solidFill>
                <a:latin typeface="Gill Sans MT" panose="020B0502020104020203" pitchFamily="34" charset="77"/>
              </a:rPr>
              <a:t>) is formed, </a:t>
            </a:r>
            <a:br>
              <a:rPr lang="en-US" sz="2000" cap="none" dirty="0">
                <a:solidFill>
                  <a:schemeClr val="tx1"/>
                </a:solidFill>
                <a:latin typeface="Gill Sans MT" panose="020B0502020104020203" pitchFamily="34" charset="77"/>
              </a:rPr>
            </a:br>
            <a:r>
              <a:rPr lang="en-US" sz="2000" cap="none" dirty="0">
                <a:solidFill>
                  <a:schemeClr val="tx1"/>
                </a:solidFill>
                <a:latin typeface="Gill Sans MT" panose="020B0502020104020203" pitchFamily="34" charset="77"/>
              </a:rPr>
              <a:t>	comprising 40 tribal groups displaced by the U.S. government to lands in the middle and southwest.</a:t>
            </a:r>
            <a:br>
              <a:rPr lang="en-US" sz="2000" cap="none" dirty="0">
                <a:solidFill>
                  <a:schemeClr val="tx1"/>
                </a:solidFill>
                <a:latin typeface="Gill Sans MT" panose="020B0502020104020203" pitchFamily="34" charset="77"/>
              </a:rPr>
            </a:br>
            <a:br>
              <a:rPr lang="en-US" sz="2000" cap="none" dirty="0">
                <a:solidFill>
                  <a:schemeClr val="tx1"/>
                </a:solidFill>
                <a:latin typeface="Gill Sans MT" panose="020B0502020104020203" pitchFamily="34" charset="77"/>
              </a:rPr>
            </a:br>
            <a:r>
              <a:rPr lang="en-US" sz="2000" dirty="0">
                <a:solidFill>
                  <a:schemeClr val="tx1"/>
                </a:solidFill>
                <a:latin typeface="Gill Sans MT" panose="020B0502020104020203" pitchFamily="34" charset="77"/>
              </a:rPr>
              <a:t>1968	</a:t>
            </a:r>
            <a:r>
              <a:rPr lang="en-US" sz="2000" b="1" dirty="0">
                <a:solidFill>
                  <a:srgbClr val="C00000"/>
                </a:solidFill>
                <a:latin typeface="Gill Sans MT" panose="020B0502020104020203" pitchFamily="34" charset="77"/>
              </a:rPr>
              <a:t>T</a:t>
            </a:r>
            <a:r>
              <a:rPr lang="en-US" sz="2000" b="1" cap="none" dirty="0">
                <a:solidFill>
                  <a:srgbClr val="C00000"/>
                </a:solidFill>
                <a:latin typeface="Gill Sans MT" panose="020B0502020104020203" pitchFamily="34" charset="77"/>
              </a:rPr>
              <a:t>he</a:t>
            </a:r>
            <a:r>
              <a:rPr lang="en-US" sz="2000" b="1" dirty="0">
                <a:solidFill>
                  <a:srgbClr val="C00000"/>
                </a:solidFill>
                <a:latin typeface="Gill Sans MT" panose="020B0502020104020203" pitchFamily="34" charset="77"/>
              </a:rPr>
              <a:t> </a:t>
            </a:r>
            <a:r>
              <a:rPr lang="en-US" sz="2000" b="1" cap="none" dirty="0">
                <a:solidFill>
                  <a:srgbClr val="C00000"/>
                </a:solidFill>
                <a:latin typeface="Gill Sans MT" panose="020B0502020104020203" pitchFamily="34" charset="77"/>
              </a:rPr>
              <a:t>United Methodist Church </a:t>
            </a:r>
            <a:r>
              <a:rPr lang="en-US" sz="2000" cap="none" dirty="0">
                <a:solidFill>
                  <a:schemeClr val="tx1"/>
                </a:solidFill>
                <a:latin typeface="Gill Sans MT" panose="020B0502020104020203" pitchFamily="34" charset="77"/>
              </a:rPr>
              <a:t>is created from union of former Methodist and Evangelical United</a:t>
            </a:r>
            <a:br>
              <a:rPr lang="en-US" sz="2000" cap="none" dirty="0">
                <a:solidFill>
                  <a:schemeClr val="tx1"/>
                </a:solidFill>
                <a:latin typeface="Gill Sans MT" panose="020B0502020104020203" pitchFamily="34" charset="77"/>
              </a:rPr>
            </a:br>
            <a:r>
              <a:rPr lang="en-US" sz="2000" cap="none" dirty="0">
                <a:solidFill>
                  <a:schemeClr val="tx1"/>
                </a:solidFill>
                <a:latin typeface="Gill Sans MT" panose="020B0502020104020203" pitchFamily="34" charset="77"/>
              </a:rPr>
              <a:t>	Brethren churches. Due to pressure from the Evangelical United Brethren and people of color, the racially 	segregated Central Jurisdiction is abolished. </a:t>
            </a:r>
            <a:br>
              <a:rPr lang="en-US" sz="2000" cap="none" dirty="0">
                <a:solidFill>
                  <a:schemeClr val="tx1"/>
                </a:solidFill>
                <a:latin typeface="Gill Sans MT" panose="020B0502020104020203" pitchFamily="34" charset="77"/>
              </a:rPr>
            </a:br>
            <a:br>
              <a:rPr lang="en-US" sz="2000" cap="none" dirty="0">
                <a:solidFill>
                  <a:schemeClr val="tx1"/>
                </a:solidFill>
                <a:latin typeface="Gill Sans MT" panose="020B0502020104020203" pitchFamily="34" charset="77"/>
              </a:rPr>
            </a:br>
            <a:r>
              <a:rPr lang="en-US" sz="2000" cap="none" dirty="0">
                <a:solidFill>
                  <a:schemeClr val="tx1"/>
                </a:solidFill>
                <a:latin typeface="Gill Sans MT" panose="020B0502020104020203" pitchFamily="34" charset="77"/>
              </a:rPr>
              <a:t>	—</a:t>
            </a:r>
            <a:r>
              <a:rPr lang="en-US" sz="2000" u="sng" cap="none" dirty="0">
                <a:solidFill>
                  <a:schemeClr val="tx1"/>
                </a:solidFill>
                <a:latin typeface="Gill Sans MT" panose="020B0502020104020203" pitchFamily="34" charset="77"/>
              </a:rPr>
              <a:t>Black Methodists for Church Renewal </a:t>
            </a:r>
            <a:r>
              <a:rPr lang="en-US" sz="2000" cap="none" dirty="0">
                <a:solidFill>
                  <a:schemeClr val="tx1"/>
                </a:solidFill>
                <a:latin typeface="Gill Sans MT" panose="020B0502020104020203" pitchFamily="34" charset="77"/>
              </a:rPr>
              <a:t>—the first of five U.S. caucuses to advocate for people of	color 	in the UMC is created.</a:t>
            </a:r>
            <a:br>
              <a:rPr lang="en-US" sz="2000" cap="none" dirty="0">
                <a:solidFill>
                  <a:schemeClr val="tx1"/>
                </a:solidFill>
                <a:latin typeface="Gill Sans MT" panose="020B0502020104020203" pitchFamily="34" charset="77"/>
              </a:rPr>
            </a:br>
            <a:br>
              <a:rPr lang="en-US" sz="2000" cap="none" dirty="0">
                <a:solidFill>
                  <a:schemeClr val="tx1"/>
                </a:solidFill>
                <a:latin typeface="Gill Sans MT" panose="020B0502020104020203" pitchFamily="34" charset="77"/>
              </a:rPr>
            </a:br>
            <a:r>
              <a:rPr lang="en-US" sz="2000" cap="none" dirty="0">
                <a:solidFill>
                  <a:schemeClr val="tx1"/>
                </a:solidFill>
                <a:latin typeface="Gill Sans MT" panose="020B0502020104020203" pitchFamily="34" charset="77"/>
              </a:rPr>
              <a:t>	—United Methodists in five African nations unite into one Central Conference, and the</a:t>
            </a:r>
            <a:br>
              <a:rPr lang="en-US" sz="2000" cap="none" dirty="0">
                <a:solidFill>
                  <a:schemeClr val="tx1"/>
                </a:solidFill>
                <a:latin typeface="Gill Sans MT" panose="020B0502020104020203" pitchFamily="34" charset="77"/>
              </a:rPr>
            </a:br>
            <a:r>
              <a:rPr lang="en-US" sz="2000" cap="none" dirty="0">
                <a:solidFill>
                  <a:schemeClr val="tx1"/>
                </a:solidFill>
                <a:latin typeface="Gill Sans MT" panose="020B0502020104020203" pitchFamily="34" charset="77"/>
              </a:rPr>
              <a:t>	late </a:t>
            </a:r>
            <a:r>
              <a:rPr lang="en-US" sz="2000" b="1" cap="none" dirty="0">
                <a:solidFill>
                  <a:srgbClr val="7030A0"/>
                </a:solidFill>
                <a:latin typeface="Gill Sans MT" panose="020B0502020104020203" pitchFamily="34" charset="77"/>
              </a:rPr>
              <a:t>Abel T. Muzorewa </a:t>
            </a:r>
            <a:r>
              <a:rPr lang="en-US" sz="2000" cap="none" dirty="0">
                <a:solidFill>
                  <a:schemeClr val="tx1"/>
                </a:solidFill>
                <a:latin typeface="Gill Sans MT" panose="020B0502020104020203" pitchFamily="34" charset="77"/>
              </a:rPr>
              <a:t>is elected as the first native African bishop, assigned to his native Zimbabwe.</a:t>
            </a:r>
            <a:br>
              <a:rPr lang="en-US" sz="2000" cap="none" dirty="0">
                <a:solidFill>
                  <a:schemeClr val="tx1"/>
                </a:solidFill>
                <a:latin typeface="Gill Sans MT" panose="020B0502020104020203" pitchFamily="34" charset="77"/>
              </a:rPr>
            </a:br>
            <a:br>
              <a:rPr lang="en-US" sz="2000" cap="none" dirty="0">
                <a:solidFill>
                  <a:schemeClr val="tx1"/>
                </a:solidFill>
                <a:latin typeface="Gill Sans MT" panose="020B0502020104020203" pitchFamily="34" charset="77"/>
              </a:rPr>
            </a:br>
            <a:endParaRPr lang="en-US" sz="2000" dirty="0">
              <a:solidFill>
                <a:schemeClr val="tx1"/>
              </a:solidFill>
              <a:latin typeface="Gill Sans MT" panose="020B0502020104020203" pitchFamily="34" charset="77"/>
            </a:endParaRPr>
          </a:p>
        </p:txBody>
      </p:sp>
      <p:pic>
        <p:nvPicPr>
          <p:cNvPr id="12" name="Picture 11">
            <a:extLst>
              <a:ext uri="{FF2B5EF4-FFF2-40B4-BE49-F238E27FC236}">
                <a16:creationId xmlns:a16="http://schemas.microsoft.com/office/drawing/2014/main" id="{3F53EA18-59FE-BF44-A0F8-FCC186B4A33B}"/>
              </a:ext>
            </a:extLst>
          </p:cNvPr>
          <p:cNvPicPr>
            <a:picLocks noChangeAspect="1"/>
          </p:cNvPicPr>
          <p:nvPr/>
        </p:nvPicPr>
        <p:blipFill>
          <a:blip r:embed="rId2"/>
          <a:stretch>
            <a:fillRect/>
          </a:stretch>
        </p:blipFill>
        <p:spPr>
          <a:xfrm>
            <a:off x="9230062" y="0"/>
            <a:ext cx="2883050" cy="2280621"/>
          </a:xfrm>
          <a:prstGeom prst="rect">
            <a:avLst/>
          </a:prstGeom>
        </p:spPr>
      </p:pic>
      <p:sp>
        <p:nvSpPr>
          <p:cNvPr id="13" name="TextBox 12">
            <a:extLst>
              <a:ext uri="{FF2B5EF4-FFF2-40B4-BE49-F238E27FC236}">
                <a16:creationId xmlns:a16="http://schemas.microsoft.com/office/drawing/2014/main" id="{0CCD2EA5-79B0-244F-B178-5CF606F90772}"/>
              </a:ext>
            </a:extLst>
          </p:cNvPr>
          <p:cNvSpPr txBox="1"/>
          <p:nvPr/>
        </p:nvSpPr>
        <p:spPr>
          <a:xfrm>
            <a:off x="240793" y="333487"/>
            <a:ext cx="8558962" cy="1323439"/>
          </a:xfrm>
          <a:prstGeom prst="rect">
            <a:avLst/>
          </a:prstGeom>
          <a:noFill/>
        </p:spPr>
        <p:txBody>
          <a:bodyPr wrap="square" rtlCol="0">
            <a:spAutoFit/>
          </a:bodyPr>
          <a:lstStyle/>
          <a:p>
            <a:pPr algn="ctr"/>
            <a:r>
              <a:rPr lang="en-US" sz="4000" dirty="0"/>
              <a:t>As people of color find their voices, they cry out for Christian justice</a:t>
            </a:r>
          </a:p>
        </p:txBody>
      </p:sp>
    </p:spTree>
    <p:extLst>
      <p:ext uri="{BB962C8B-B14F-4D97-AF65-F5344CB8AC3E}">
        <p14:creationId xmlns:p14="http://schemas.microsoft.com/office/powerpoint/2010/main" val="28760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2F274A-2811-9F49-9F53-E9FDB488BE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17293" y="0"/>
            <a:ext cx="5374706" cy="3961589"/>
          </a:xfrm>
          <a:prstGeom prst="rect">
            <a:avLst/>
          </a:prstGeom>
        </p:spPr>
      </p:pic>
      <p:pic>
        <p:nvPicPr>
          <p:cNvPr id="8" name="Picture 7">
            <a:extLst>
              <a:ext uri="{FF2B5EF4-FFF2-40B4-BE49-F238E27FC236}">
                <a16:creationId xmlns:a16="http://schemas.microsoft.com/office/drawing/2014/main" id="{AD860A3A-40B9-DE4E-A72A-B719DA07BB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985" y="3537247"/>
            <a:ext cx="5694965" cy="3875740"/>
          </a:xfrm>
          <a:prstGeom prst="rect">
            <a:avLst/>
          </a:prstGeom>
        </p:spPr>
      </p:pic>
      <p:pic>
        <p:nvPicPr>
          <p:cNvPr id="5" name="Picture 4">
            <a:extLst>
              <a:ext uri="{FF2B5EF4-FFF2-40B4-BE49-F238E27FC236}">
                <a16:creationId xmlns:a16="http://schemas.microsoft.com/office/drawing/2014/main" id="{3D4A3F40-3267-7743-8529-CB38735F7F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44695"/>
            <a:ext cx="4485126" cy="3343235"/>
          </a:xfrm>
          <a:prstGeom prst="rect">
            <a:avLst/>
          </a:prstGeom>
        </p:spPr>
      </p:pic>
      <p:pic>
        <p:nvPicPr>
          <p:cNvPr id="10" name="Picture 9">
            <a:extLst>
              <a:ext uri="{FF2B5EF4-FFF2-40B4-BE49-F238E27FC236}">
                <a16:creationId xmlns:a16="http://schemas.microsoft.com/office/drawing/2014/main" id="{01CB4BFE-30EF-5841-AC37-3A9CD4C2AA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6201" y="3866454"/>
            <a:ext cx="3823732" cy="3043926"/>
          </a:xfrm>
          <a:prstGeom prst="rect">
            <a:avLst/>
          </a:prstGeom>
        </p:spPr>
      </p:pic>
      <p:pic>
        <p:nvPicPr>
          <p:cNvPr id="12" name="Picture 11">
            <a:extLst>
              <a:ext uri="{FF2B5EF4-FFF2-40B4-BE49-F238E27FC236}">
                <a16:creationId xmlns:a16="http://schemas.microsoft.com/office/drawing/2014/main" id="{F259BF59-B638-C148-AD27-AA024FD96C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07152" y="523218"/>
            <a:ext cx="3575341" cy="2468328"/>
          </a:xfrm>
          <a:prstGeom prst="rect">
            <a:avLst/>
          </a:prstGeom>
        </p:spPr>
      </p:pic>
      <p:pic>
        <p:nvPicPr>
          <p:cNvPr id="14" name="Picture 13">
            <a:extLst>
              <a:ext uri="{FF2B5EF4-FFF2-40B4-BE49-F238E27FC236}">
                <a16:creationId xmlns:a16="http://schemas.microsoft.com/office/drawing/2014/main" id="{7C1BDD3F-CBFD-A442-80AF-C2694327D7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9932" y="3810712"/>
            <a:ext cx="4112067" cy="3099667"/>
          </a:xfrm>
          <a:prstGeom prst="rect">
            <a:avLst/>
          </a:prstGeom>
        </p:spPr>
      </p:pic>
      <p:pic>
        <p:nvPicPr>
          <p:cNvPr id="16" name="Picture 15">
            <a:extLst>
              <a:ext uri="{FF2B5EF4-FFF2-40B4-BE49-F238E27FC236}">
                <a16:creationId xmlns:a16="http://schemas.microsoft.com/office/drawing/2014/main" id="{F9AEA220-ED3A-7A42-AA34-5B5432D471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6732" y="2823928"/>
            <a:ext cx="2460561" cy="1660879"/>
          </a:xfrm>
          <a:prstGeom prst="rect">
            <a:avLst/>
          </a:prstGeom>
        </p:spPr>
      </p:pic>
      <p:sp>
        <p:nvSpPr>
          <p:cNvPr id="3" name="Slide Number Placeholder 2">
            <a:extLst>
              <a:ext uri="{FF2B5EF4-FFF2-40B4-BE49-F238E27FC236}">
                <a16:creationId xmlns:a16="http://schemas.microsoft.com/office/drawing/2014/main" id="{E1FBBA6A-EF1A-3B4F-AEC0-5C33BDF6B5D2}"/>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2" name="TextBox 1">
            <a:extLst>
              <a:ext uri="{FF2B5EF4-FFF2-40B4-BE49-F238E27FC236}">
                <a16:creationId xmlns:a16="http://schemas.microsoft.com/office/drawing/2014/main" id="{D1651FFC-0CED-8B41-A15E-5FF0C8FC3B98}"/>
              </a:ext>
            </a:extLst>
          </p:cNvPr>
          <p:cNvSpPr txBox="1"/>
          <p:nvPr/>
        </p:nvSpPr>
        <p:spPr>
          <a:xfrm>
            <a:off x="-86060" y="0"/>
            <a:ext cx="12425018" cy="707886"/>
          </a:xfrm>
          <a:prstGeom prst="rect">
            <a:avLst/>
          </a:prstGeom>
          <a:noFill/>
        </p:spPr>
        <p:txBody>
          <a:bodyPr wrap="square" rtlCol="0">
            <a:spAutoFit/>
          </a:bodyPr>
          <a:lstStyle/>
          <a:p>
            <a:r>
              <a:rPr lang="en-US" sz="4000" dirty="0">
                <a:latin typeface="+mj-lt"/>
              </a:rPr>
              <a:t>The struggle for racial equity continues…</a:t>
            </a:r>
          </a:p>
        </p:txBody>
      </p:sp>
    </p:spTree>
    <p:extLst>
      <p:ext uri="{BB962C8B-B14F-4D97-AF65-F5344CB8AC3E}">
        <p14:creationId xmlns:p14="http://schemas.microsoft.com/office/powerpoint/2010/main" val="126092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linds(horizont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5004F-807A-4B4F-BFF1-C5D7EE058E3D}"/>
              </a:ext>
            </a:extLst>
          </p:cNvPr>
          <p:cNvSpPr>
            <a:spLocks noGrp="1"/>
          </p:cNvSpPr>
          <p:nvPr>
            <p:ph type="title"/>
          </p:nvPr>
        </p:nvSpPr>
        <p:spPr>
          <a:xfrm>
            <a:off x="287746" y="3022899"/>
            <a:ext cx="11663462" cy="734958"/>
          </a:xfrm>
        </p:spPr>
        <p:txBody>
          <a:bodyPr>
            <a:normAutofit fontScale="90000"/>
          </a:bodyPr>
          <a:lstStyle/>
          <a:p>
            <a:r>
              <a:rPr lang="en-US" sz="2200" cap="none" dirty="0">
                <a:solidFill>
                  <a:schemeClr val="tx1"/>
                </a:solidFill>
                <a:latin typeface="Gill Sans MT" panose="020B0502020104020203" pitchFamily="34" charset="77"/>
              </a:rPr>
              <a:t>1968	Bishop </a:t>
            </a:r>
            <a:r>
              <a:rPr lang="en-US" sz="2200" b="1" cap="none" dirty="0">
                <a:solidFill>
                  <a:srgbClr val="7030A0"/>
                </a:solidFill>
                <a:latin typeface="Gill Sans MT" panose="020B0502020104020203" pitchFamily="34" charset="77"/>
              </a:rPr>
              <a:t>Roy Nichols </a:t>
            </a:r>
            <a:r>
              <a:rPr lang="en-US" sz="2200" cap="none" dirty="0">
                <a:solidFill>
                  <a:schemeClr val="tx1"/>
                </a:solidFill>
                <a:latin typeface="Gill Sans MT" panose="020B0502020104020203" pitchFamily="34" charset="77"/>
              </a:rPr>
              <a:t>is the first African-American elected to the episcopacy in the newly desegregated</a:t>
            </a: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	United Methodist Church. Before this, black bishops were only elected by and appointed to the</a:t>
            </a: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	Central Jurisdiction.</a:t>
            </a:r>
            <a:br>
              <a:rPr lang="en-US" sz="2200" cap="none" dirty="0">
                <a:solidFill>
                  <a:schemeClr val="tx1"/>
                </a:solidFill>
                <a:latin typeface="Gill Sans MT" panose="020B0502020104020203" pitchFamily="34" charset="77"/>
              </a:rPr>
            </a:b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1970	A specially called General Conference finishes the legal work of union between the Methodist</a:t>
            </a: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	and EUB churches and of dismantling formerly racially segregated structures. Some annual </a:t>
            </a: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	conferences in the U.S. South resisted desegregation until as late as 1974. </a:t>
            </a:r>
            <a:br>
              <a:rPr lang="en-US" sz="2200" cap="none" dirty="0">
                <a:solidFill>
                  <a:schemeClr val="tx1"/>
                </a:solidFill>
                <a:latin typeface="Gill Sans MT" panose="020B0502020104020203" pitchFamily="34" charset="77"/>
              </a:rPr>
            </a:b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1971	The second racial justice caucus, </a:t>
            </a:r>
            <a:r>
              <a:rPr lang="en-US" sz="2200" u="sng" cap="none" dirty="0">
                <a:solidFill>
                  <a:schemeClr val="tx1"/>
                </a:solidFill>
                <a:latin typeface="Gill Sans MT" panose="020B0502020104020203" pitchFamily="34" charset="77"/>
              </a:rPr>
              <a:t>MARCHA</a:t>
            </a:r>
            <a:r>
              <a:rPr lang="en-US" sz="2200" cap="none" dirty="0">
                <a:solidFill>
                  <a:schemeClr val="tx1"/>
                </a:solidFill>
                <a:latin typeface="Gill Sans MT" panose="020B0502020104020203" pitchFamily="34" charset="77"/>
              </a:rPr>
              <a:t>, serving the cause of Latino/Latina United Methodist, </a:t>
            </a: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	is created.  The </a:t>
            </a:r>
            <a:r>
              <a:rPr lang="en-US" sz="2200" u="sng" cap="none" dirty="0">
                <a:solidFill>
                  <a:schemeClr val="tx1"/>
                </a:solidFill>
                <a:latin typeface="Gill Sans MT" panose="020B0502020104020203" pitchFamily="34" charset="77"/>
              </a:rPr>
              <a:t>Federation of Asian-American United Methodists</a:t>
            </a:r>
            <a:r>
              <a:rPr lang="en-US" sz="2200" cap="none" dirty="0">
                <a:solidFill>
                  <a:schemeClr val="tx1"/>
                </a:solidFill>
                <a:latin typeface="Gill Sans MT" panose="020B0502020104020203" pitchFamily="34" charset="77"/>
              </a:rPr>
              <a:t> and the </a:t>
            </a:r>
            <a:r>
              <a:rPr lang="en-US" sz="2200" u="sng" cap="none" dirty="0">
                <a:solidFill>
                  <a:schemeClr val="tx1"/>
                </a:solidFill>
                <a:latin typeface="Gill Sans MT" panose="020B0502020104020203" pitchFamily="34" charset="77"/>
              </a:rPr>
              <a:t>Native American </a:t>
            </a:r>
            <a:br>
              <a:rPr lang="en-US" sz="2200" u="sng"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	</a:t>
            </a:r>
            <a:r>
              <a:rPr lang="en-US" sz="2200" u="sng" cap="none" dirty="0">
                <a:solidFill>
                  <a:schemeClr val="tx1"/>
                </a:solidFill>
                <a:latin typeface="Gill Sans MT" panose="020B0502020104020203" pitchFamily="34" charset="77"/>
              </a:rPr>
              <a:t>International Caucus</a:t>
            </a:r>
            <a:r>
              <a:rPr lang="en-US" sz="2200" cap="none" dirty="0">
                <a:solidFill>
                  <a:schemeClr val="tx1"/>
                </a:solidFill>
                <a:latin typeface="Gill Sans MT" panose="020B0502020104020203" pitchFamily="34" charset="77"/>
              </a:rPr>
              <a:t> follow.  Later, </a:t>
            </a:r>
            <a:r>
              <a:rPr lang="en-US" sz="2200" u="sng" cap="none" dirty="0">
                <a:solidFill>
                  <a:schemeClr val="tx1"/>
                </a:solidFill>
                <a:latin typeface="Gill Sans MT" panose="020B0502020104020203" pitchFamily="34" charset="77"/>
              </a:rPr>
              <a:t>Pacific Islander United Methodist Caucus </a:t>
            </a:r>
            <a:r>
              <a:rPr lang="en-US" sz="2200" cap="none" dirty="0">
                <a:solidFill>
                  <a:schemeClr val="tx1"/>
                </a:solidFill>
                <a:latin typeface="Gill Sans MT" panose="020B0502020104020203" pitchFamily="34" charset="77"/>
              </a:rPr>
              <a:t>forms.  The five (5) ethnic</a:t>
            </a: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	caucuses are “official” entities and the only caucuses named in </a:t>
            </a:r>
            <a:r>
              <a:rPr lang="en-US" sz="2200" b="1" cap="small" dirty="0">
                <a:solidFill>
                  <a:srgbClr val="C00000"/>
                </a:solidFill>
                <a:latin typeface="Gill Sans MT" panose="020B0502020104020203" pitchFamily="34" charset="77"/>
              </a:rPr>
              <a:t>The Book of Discipline</a:t>
            </a:r>
            <a:r>
              <a:rPr lang="en-US" sz="2200" cap="none" dirty="0">
                <a:solidFill>
                  <a:schemeClr val="tx1"/>
                </a:solidFill>
                <a:latin typeface="Gill Sans MT" panose="020B0502020104020203" pitchFamily="34" charset="77"/>
              </a:rPr>
              <a:t>.</a:t>
            </a:r>
            <a:br>
              <a:rPr lang="en-US" sz="2200" cap="none" dirty="0">
                <a:solidFill>
                  <a:schemeClr val="tx1"/>
                </a:solidFill>
                <a:latin typeface="Gill Sans MT" panose="020B0502020104020203" pitchFamily="34" charset="77"/>
              </a:rPr>
            </a:b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1972	The Rev. </a:t>
            </a:r>
            <a:r>
              <a:rPr lang="en-US" sz="2200" b="1" cap="none" dirty="0">
                <a:solidFill>
                  <a:srgbClr val="7030A0"/>
                </a:solidFill>
                <a:latin typeface="Gill Sans MT" panose="020B0502020104020203" pitchFamily="34" charset="77"/>
              </a:rPr>
              <a:t>Wilbur Choy</a:t>
            </a:r>
            <a:r>
              <a:rPr lang="en-US" sz="2200" cap="none" dirty="0">
                <a:solidFill>
                  <a:schemeClr val="tx1"/>
                </a:solidFill>
                <a:latin typeface="Gill Sans MT" panose="020B0502020104020203" pitchFamily="34" charset="77"/>
              </a:rPr>
              <a:t>, a Chinese-American clergyman, is elected the first Asian-American </a:t>
            </a: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	United Methodist bishop by the Western Jurisdiction.</a:t>
            </a:r>
            <a:br>
              <a:rPr lang="en-US" sz="2200" cap="none" dirty="0">
                <a:solidFill>
                  <a:schemeClr val="tx1"/>
                </a:solidFill>
                <a:latin typeface="Gill Sans MT" panose="020B0502020104020203" pitchFamily="34" charset="77"/>
              </a:rPr>
            </a:b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1972-6	The Black College Fund and the HANA scholarships are created to support black, Hispanic,  Asian-	Pacific Island and Native American pursuing college degrees.</a:t>
            </a:r>
            <a:br>
              <a:rPr lang="en-US" sz="2200" cap="none" dirty="0">
                <a:solidFill>
                  <a:schemeClr val="tx1"/>
                </a:solidFill>
                <a:latin typeface="Gill Sans MT" panose="020B0502020104020203" pitchFamily="34" charset="77"/>
              </a:rPr>
            </a:b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	</a:t>
            </a:r>
            <a:br>
              <a:rPr lang="en-US" sz="2000" cap="none" dirty="0"/>
            </a:br>
            <a:endParaRPr lang="en-US" sz="2000" cap="none" dirty="0"/>
          </a:p>
        </p:txBody>
      </p:sp>
      <p:sp>
        <p:nvSpPr>
          <p:cNvPr id="3" name="Slide Number Placeholder 2">
            <a:extLst>
              <a:ext uri="{FF2B5EF4-FFF2-40B4-BE49-F238E27FC236}">
                <a16:creationId xmlns:a16="http://schemas.microsoft.com/office/drawing/2014/main" id="{8F66B829-A6EE-344B-A728-AD7E955F8C7F}"/>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52174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6F2C-ED9D-924A-AC36-C3AA7254EBDF}"/>
              </a:ext>
            </a:extLst>
          </p:cNvPr>
          <p:cNvSpPr>
            <a:spLocks noGrp="1"/>
          </p:cNvSpPr>
          <p:nvPr>
            <p:ph type="title"/>
          </p:nvPr>
        </p:nvSpPr>
        <p:spPr>
          <a:xfrm>
            <a:off x="413826" y="2721683"/>
            <a:ext cx="11778174" cy="1853755"/>
          </a:xfrm>
        </p:spPr>
        <p:txBody>
          <a:bodyPr>
            <a:normAutofit fontScale="90000"/>
          </a:bodyPr>
          <a:lstStyle/>
          <a:p>
            <a:r>
              <a:rPr lang="en-US" sz="2200" cap="none" dirty="0">
                <a:solidFill>
                  <a:schemeClr val="tx1"/>
                </a:solidFill>
                <a:latin typeface="Gill Sans MT" panose="020B0502020104020203" pitchFamily="34" charset="77"/>
              </a:rPr>
              <a:t>1976	General Conference names “Strengthening the Ethnic Local Church” as a the denomination’s </a:t>
            </a: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	missional priority for the next 12 years. </a:t>
            </a:r>
            <a:br>
              <a:rPr lang="en-US" sz="2200" cap="none" dirty="0">
                <a:solidFill>
                  <a:schemeClr val="tx1"/>
                </a:solidFill>
                <a:latin typeface="Gill Sans MT" panose="020B0502020104020203" pitchFamily="34" charset="77"/>
              </a:rPr>
            </a:b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1980-4	A white U.S. United Methodist clergywoman, the late Marjorie Matthews, becomes the first women </a:t>
            </a: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	in mainline U.S Christianity to be named a bishop.  Four years later, clergywoman </a:t>
            </a:r>
            <a:r>
              <a:rPr lang="en-US" sz="2200" b="1" cap="none" dirty="0">
                <a:solidFill>
                  <a:srgbClr val="7030A0"/>
                </a:solidFill>
                <a:latin typeface="Gill Sans MT" panose="020B0502020104020203" pitchFamily="34" charset="77"/>
              </a:rPr>
              <a:t>Leontine T.C. Kelly</a:t>
            </a: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	is elected the first black woman bishop in the United Methodist Church and in mainline Christianity, and </a:t>
            </a: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	our own </a:t>
            </a:r>
            <a:r>
              <a:rPr lang="en-US" sz="2200" b="1" cap="none" dirty="0">
                <a:solidFill>
                  <a:srgbClr val="7030A0"/>
                </a:solidFill>
                <a:latin typeface="Gill Sans MT" panose="020B0502020104020203" pitchFamily="34" charset="77"/>
              </a:rPr>
              <a:t>Elias Galvan </a:t>
            </a:r>
            <a:r>
              <a:rPr lang="en-US" sz="2200" cap="none" dirty="0">
                <a:solidFill>
                  <a:schemeClr val="tx1"/>
                </a:solidFill>
                <a:latin typeface="Gill Sans MT" panose="020B0502020104020203" pitchFamily="34" charset="77"/>
              </a:rPr>
              <a:t>of Mexico, is elected the first Latino bishop in United Methodist history.</a:t>
            </a:r>
            <a:br>
              <a:rPr lang="en-US" sz="2200" cap="none" dirty="0">
                <a:solidFill>
                  <a:schemeClr val="tx1"/>
                </a:solidFill>
                <a:latin typeface="Gill Sans MT" panose="020B0502020104020203" pitchFamily="34" charset="77"/>
              </a:rPr>
            </a:b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1988	General Conference approves creation of UMC-related Africa University in Zimbabwe. Four years later,</a:t>
            </a: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	the university opened with 40 students from six African nations.</a:t>
            </a:r>
            <a:br>
              <a:rPr lang="en-US" sz="2200" cap="none" dirty="0">
                <a:solidFill>
                  <a:schemeClr val="tx1"/>
                </a:solidFill>
                <a:latin typeface="Gill Sans MT" panose="020B0502020104020203" pitchFamily="34" charset="77"/>
              </a:rPr>
            </a:b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2000	The Puerto Rico Annual Conference (formerly a part of the Northeastern Jurisdiction because of the</a:t>
            </a: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	institutional racism still inherent in the U.S. South) become an autonomous, affiliated church.</a:t>
            </a:r>
            <a:br>
              <a:rPr lang="en-US" sz="2200" cap="none" dirty="0">
                <a:solidFill>
                  <a:schemeClr val="tx1"/>
                </a:solidFill>
                <a:latin typeface="Gill Sans MT" panose="020B0502020104020203" pitchFamily="34" charset="77"/>
              </a:rPr>
            </a:b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2004	</a:t>
            </a:r>
            <a:r>
              <a:rPr lang="en-US" sz="2200" b="1" cap="none" dirty="0">
                <a:solidFill>
                  <a:schemeClr val="tx1"/>
                </a:solidFill>
                <a:latin typeface="Gill Sans MT" panose="020B0502020104020203" pitchFamily="34" charset="77"/>
              </a:rPr>
              <a:t>Minerva Carcaño </a:t>
            </a:r>
            <a:r>
              <a:rPr lang="en-US" sz="2200" cap="none" dirty="0">
                <a:solidFill>
                  <a:schemeClr val="tx1"/>
                </a:solidFill>
                <a:latin typeface="Gill Sans MT" panose="020B0502020104020203" pitchFamily="34" charset="77"/>
              </a:rPr>
              <a:t>is elected the first Latina bishop of the United Methodist Church. </a:t>
            </a:r>
            <a:br>
              <a:rPr lang="en-US" sz="2200" cap="none" dirty="0">
                <a:solidFill>
                  <a:schemeClr val="tx1"/>
                </a:solidFill>
                <a:latin typeface="Gill Sans MT" panose="020B0502020104020203" pitchFamily="34" charset="77"/>
              </a:rPr>
            </a:b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2008	The Revs. Rosemarie Wenner of Germany and Joaquina Nhanala of Mozambique, are elected the</a:t>
            </a:r>
            <a:br>
              <a:rPr lang="en-US" sz="2200" cap="none" dirty="0">
                <a:solidFill>
                  <a:schemeClr val="tx1"/>
                </a:solidFill>
                <a:latin typeface="Gill Sans MT" panose="020B0502020104020203" pitchFamily="34" charset="77"/>
              </a:rPr>
            </a:br>
            <a:r>
              <a:rPr lang="en-US" sz="2200" cap="none" dirty="0">
                <a:solidFill>
                  <a:schemeClr val="tx1"/>
                </a:solidFill>
                <a:latin typeface="Gill Sans MT" panose="020B0502020104020203" pitchFamily="34" charset="77"/>
              </a:rPr>
              <a:t>	first United Methodist women bishops beyond the United States.</a:t>
            </a:r>
            <a:br>
              <a:rPr lang="en-US" sz="2200" cap="none" dirty="0">
                <a:solidFill>
                  <a:schemeClr val="tx1"/>
                </a:solidFill>
                <a:latin typeface="Gill Sans MT" panose="020B0502020104020203" pitchFamily="34" charset="77"/>
              </a:rPr>
            </a:br>
            <a:br>
              <a:rPr lang="en-US" sz="2200" cap="none" dirty="0">
                <a:solidFill>
                  <a:schemeClr val="tx1"/>
                </a:solidFill>
              </a:rPr>
            </a:br>
            <a:br>
              <a:rPr lang="en-US" sz="2200" cap="none" dirty="0">
                <a:solidFill>
                  <a:schemeClr val="tx1"/>
                </a:solidFill>
              </a:rPr>
            </a:br>
            <a:br>
              <a:rPr lang="en-US" sz="2000" cap="none" dirty="0">
                <a:solidFill>
                  <a:schemeClr val="tx1"/>
                </a:solidFill>
              </a:rPr>
            </a:br>
            <a:endParaRPr lang="en-US" sz="2000" cap="none" dirty="0">
              <a:solidFill>
                <a:schemeClr val="tx1"/>
              </a:solidFill>
            </a:endParaRPr>
          </a:p>
        </p:txBody>
      </p:sp>
      <p:sp>
        <p:nvSpPr>
          <p:cNvPr id="3" name="Slide Number Placeholder 2">
            <a:extLst>
              <a:ext uri="{FF2B5EF4-FFF2-40B4-BE49-F238E27FC236}">
                <a16:creationId xmlns:a16="http://schemas.microsoft.com/office/drawing/2014/main" id="{66EBA192-B694-FD46-9F43-735F00613C41}"/>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53921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BA2CA8-16E6-5A4A-BCC2-E96EF78E96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9400" y="3774332"/>
            <a:ext cx="4792730" cy="3083668"/>
          </a:xfrm>
          <a:prstGeom prst="rect">
            <a:avLst/>
          </a:prstGeom>
        </p:spPr>
      </p:pic>
      <p:sp>
        <p:nvSpPr>
          <p:cNvPr id="2" name="Title 1">
            <a:extLst>
              <a:ext uri="{FF2B5EF4-FFF2-40B4-BE49-F238E27FC236}">
                <a16:creationId xmlns:a16="http://schemas.microsoft.com/office/drawing/2014/main" id="{F7A8E753-47F6-104B-888C-340A97D30617}"/>
              </a:ext>
            </a:extLst>
          </p:cNvPr>
          <p:cNvSpPr>
            <a:spLocks noGrp="1"/>
          </p:cNvSpPr>
          <p:nvPr>
            <p:ph type="title"/>
          </p:nvPr>
        </p:nvSpPr>
        <p:spPr>
          <a:xfrm>
            <a:off x="687918" y="311973"/>
            <a:ext cx="11945566" cy="491146"/>
          </a:xfrm>
        </p:spPr>
        <p:txBody>
          <a:bodyPr>
            <a:normAutofit fontScale="90000"/>
          </a:bodyPr>
          <a:lstStyle/>
          <a:p>
            <a:pPr algn="ctr">
              <a:spcAft>
                <a:spcPts val="600"/>
              </a:spcAft>
            </a:pPr>
            <a:r>
              <a:rPr lang="en-US" sz="4000" cap="none" dirty="0"/>
              <a:t>How does a fully inclusive Christian church bear witness</a:t>
            </a:r>
            <a:br>
              <a:rPr lang="en-US" sz="4000" cap="none" dirty="0"/>
            </a:br>
            <a:r>
              <a:rPr lang="en-US" sz="4000" cap="none" dirty="0"/>
              <a:t>and fully live out the Gospel of Jesus Christ?</a:t>
            </a:r>
            <a:r>
              <a:rPr lang="en-US" cap="none" dirty="0"/>
              <a:t>?</a:t>
            </a:r>
          </a:p>
        </p:txBody>
      </p:sp>
      <p:pic>
        <p:nvPicPr>
          <p:cNvPr id="18" name="Picture 17">
            <a:extLst>
              <a:ext uri="{FF2B5EF4-FFF2-40B4-BE49-F238E27FC236}">
                <a16:creationId xmlns:a16="http://schemas.microsoft.com/office/drawing/2014/main" id="{F03886F4-5D2E-074A-86AA-3DC067C537A1}"/>
              </a:ext>
            </a:extLst>
          </p:cNvPr>
          <p:cNvPicPr>
            <a:picLocks noChangeAspect="1"/>
          </p:cNvPicPr>
          <p:nvPr/>
        </p:nvPicPr>
        <p:blipFill>
          <a:blip r:embed="rId3"/>
          <a:stretch>
            <a:fillRect/>
          </a:stretch>
        </p:blipFill>
        <p:spPr>
          <a:xfrm>
            <a:off x="6409254" y="3295516"/>
            <a:ext cx="5800630" cy="3562484"/>
          </a:xfrm>
          <a:prstGeom prst="rect">
            <a:avLst/>
          </a:prstGeom>
        </p:spPr>
      </p:pic>
      <p:pic>
        <p:nvPicPr>
          <p:cNvPr id="4" name="Picture 3">
            <a:extLst>
              <a:ext uri="{FF2B5EF4-FFF2-40B4-BE49-F238E27FC236}">
                <a16:creationId xmlns:a16="http://schemas.microsoft.com/office/drawing/2014/main" id="{367E0E48-1574-2A4D-9696-854BB52E07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60316"/>
            <a:ext cx="4280871" cy="2714016"/>
          </a:xfrm>
          <a:prstGeom prst="rect">
            <a:avLst/>
          </a:prstGeom>
        </p:spPr>
      </p:pic>
      <p:pic>
        <p:nvPicPr>
          <p:cNvPr id="8" name="Picture 7">
            <a:extLst>
              <a:ext uri="{FF2B5EF4-FFF2-40B4-BE49-F238E27FC236}">
                <a16:creationId xmlns:a16="http://schemas.microsoft.com/office/drawing/2014/main" id="{8E41F081-1156-2A41-8795-30B2363DE0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774332"/>
            <a:ext cx="2175343" cy="3083668"/>
          </a:xfrm>
          <a:prstGeom prst="rect">
            <a:avLst/>
          </a:prstGeom>
        </p:spPr>
      </p:pic>
      <p:pic>
        <p:nvPicPr>
          <p:cNvPr id="10" name="Picture 9">
            <a:extLst>
              <a:ext uri="{FF2B5EF4-FFF2-40B4-BE49-F238E27FC236}">
                <a16:creationId xmlns:a16="http://schemas.microsoft.com/office/drawing/2014/main" id="{2CFB75D6-5B53-A946-B544-59C6B26D8F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80871" y="1060316"/>
            <a:ext cx="4256766" cy="2898843"/>
          </a:xfrm>
          <a:prstGeom prst="rect">
            <a:avLst/>
          </a:prstGeom>
        </p:spPr>
      </p:pic>
      <p:pic>
        <p:nvPicPr>
          <p:cNvPr id="12" name="Picture 11">
            <a:extLst>
              <a:ext uri="{FF2B5EF4-FFF2-40B4-BE49-F238E27FC236}">
                <a16:creationId xmlns:a16="http://schemas.microsoft.com/office/drawing/2014/main" id="{AE1D0173-6C7E-CF42-A468-87DCBCFB60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10500" y="1060316"/>
            <a:ext cx="4381500" cy="2235200"/>
          </a:xfrm>
          <a:prstGeom prst="rect">
            <a:avLst/>
          </a:prstGeom>
        </p:spPr>
      </p:pic>
      <p:sp>
        <p:nvSpPr>
          <p:cNvPr id="3" name="Slide Number Placeholder 2">
            <a:extLst>
              <a:ext uri="{FF2B5EF4-FFF2-40B4-BE49-F238E27FC236}">
                <a16:creationId xmlns:a16="http://schemas.microsoft.com/office/drawing/2014/main" id="{D8F83DCC-6299-D14F-A73F-361B9D884FA4}"/>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45193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heckerboard(across)">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{9A0E05EF-A060-284C-A04C-3BDD49D1C993}tf10001070</Template>
  <TotalTime>373</TotalTime>
  <Words>1466</Words>
  <Application>Microsoft Office PowerPoint</Application>
  <PresentationFormat>Widescreen</PresentationFormat>
  <Paragraphs>73</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Gill Sans MT</vt:lpstr>
      <vt:lpstr>Rockwell</vt:lpstr>
      <vt:lpstr>Rockwell Condensed</vt:lpstr>
      <vt:lpstr>Rockwell Extra Bold</vt:lpstr>
      <vt:lpstr>Wingdings</vt:lpstr>
      <vt:lpstr>Wood Type</vt:lpstr>
      <vt:lpstr>People of color in the  decision-making processes    of The United Methodist Church</vt:lpstr>
      <vt:lpstr>A brief timeline</vt:lpstr>
      <vt:lpstr>We’ve always been here, but equity and inclusion  for people of color is relatively recent</vt:lpstr>
      <vt:lpstr>2019 U.S. population and United Methodist membership</vt:lpstr>
      <vt:lpstr>1903 First Korean immigrants to U.S. begin Methodist faith communities in Hawaii.   1939 Northern and Southern U.S. branches reunify, segregating black United Methodists into their own  judicatory, the Central Jurisdiction, with its own parallel conference structures and bishops.   1944 The Indian Mission (now the Oklahoma Indian Missionary Conference) is formed,   comprising 40 tribal groups displaced by the U.S. government to lands in the middle and southwest.  1968 The United Methodist Church is created from union of former Methodist and Evangelical United  Brethren churches. Due to pressure from the Evangelical United Brethren and people of color, the racially  segregated Central Jurisdiction is abolished.    —Black Methodists for Church Renewal —the first of five U.S. caucuses to advocate for people of color  in the UMC is created.   —United Methodists in five African nations unite into one Central Conference, and the  late Abel T. Muzorewa is elected as the first native African bishop, assigned to his native Zimbabwe.  </vt:lpstr>
      <vt:lpstr>PowerPoint Presentation</vt:lpstr>
      <vt:lpstr>1968 Bishop Roy Nichols is the first African-American elected to the episcopacy in the newly desegregated  United Methodist Church. Before this, black bishops were only elected by and appointed to the  Central Jurisdiction.  1970 A specially called General Conference finishes the legal work of union between the Methodist  and EUB churches and of dismantling formerly racially segregated structures. Some annual   conferences in the U.S. South resisted desegregation until as late as 1974.   1971 The second racial justice caucus, MARCHA, serving the cause of Latino/Latina United Methodist,   is created.  The Federation of Asian-American United Methodists and the Native American   International Caucus follow.  Later, Pacific Islander United Methodist Caucus forms.  The five (5) ethnic  caucuses are “official” entities and the only caucuses named in The Book of Discipline.  1972 The Rev. Wilbur Choy, a Chinese-American clergyman, is elected the first Asian-American   United Methodist bishop by the Western Jurisdiction.  1972-6 The Black College Fund and the HANA scholarships are created to support black, Hispanic,  Asian- Pacific Island and Native American pursuing college degrees.    </vt:lpstr>
      <vt:lpstr>1976 General Conference names “Strengthening the Ethnic Local Church” as a the denomination’s   missional priority for the next 12 years.   1980-4 A white U.S. United Methodist clergywoman, the late Marjorie Matthews, becomes the first women   in mainline U.S Christianity to be named a bishop.  Four years later, clergywoman Leontine T.C. Kelly  is elected the first black woman bishop in the United Methodist Church and in mainline Christianity, and   our own Elias Galvan of Mexico, is elected the first Latino bishop in United Methodist history.  1988 General Conference approves creation of UMC-related Africa University in Zimbabwe. Four years later,  the university opened with 40 students from six African nations.  2000 The Puerto Rico Annual Conference (formerly a part of the Northeastern Jurisdiction because of the  institutional racism still inherent in the U.S. South) become an autonomous, affiliated church.  2004 Minerva Carcaño is elected the first Latina bishop of the United Methodist Church.   2008 The Revs. Rosemarie Wenner of Germany and Joaquina Nhanala of Mozambique, are elected the  first United Methodist women bishops beyond the United States.    </vt:lpstr>
      <vt:lpstr>How does a fully inclusive Christian church bear witness and fully live out the Gospel of Jesus Christ??</vt:lpstr>
      <vt:lpstr>` Conference By the numbers</vt:lpstr>
      <vt:lpstr>What our history has taught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Participation of people of color     in the decision-making processes   of The United Methodist Church</dc:title>
  <dc:creator>Garlinda Burton</dc:creator>
  <cp:lastModifiedBy>Garlinda Burton</cp:lastModifiedBy>
  <cp:revision>40</cp:revision>
  <cp:lastPrinted>2019-10-28T02:08:26Z</cp:lastPrinted>
  <dcterms:created xsi:type="dcterms:W3CDTF">2019-10-27T01:27:02Z</dcterms:created>
  <dcterms:modified xsi:type="dcterms:W3CDTF">2024-01-04T18:43:56Z</dcterms:modified>
</cp:coreProperties>
</file>